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134960167" r:id="rId2"/>
    <p:sldId id="2134960244" r:id="rId3"/>
    <p:sldId id="2134960191" r:id="rId4"/>
    <p:sldId id="2134960245" r:id="rId5"/>
    <p:sldId id="2134960196" r:id="rId6"/>
    <p:sldId id="2134960251" r:id="rId7"/>
    <p:sldId id="2134960252" r:id="rId8"/>
    <p:sldId id="2134960199" r:id="rId9"/>
    <p:sldId id="2134960200" r:id="rId10"/>
    <p:sldId id="2134960201" r:id="rId11"/>
    <p:sldId id="2134960202" r:id="rId12"/>
    <p:sldId id="2134960236" r:id="rId13"/>
    <p:sldId id="2134960226" r:id="rId14"/>
    <p:sldId id="2134960248" r:id="rId15"/>
    <p:sldId id="2134960249" r:id="rId16"/>
    <p:sldId id="2134960243" r:id="rId17"/>
    <p:sldId id="2134960254" r:id="rId18"/>
    <p:sldId id="213496025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Mishra" initials="RM" lastIdx="1" clrIdx="0">
    <p:extLst>
      <p:ext uri="{19B8F6BF-5375-455C-9EA6-DF929625EA0E}">
        <p15:presenceInfo xmlns:p15="http://schemas.microsoft.com/office/powerpoint/2012/main" userId="dd7ea52d78a2b1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264"/>
    <a:srgbClr val="FFB000"/>
    <a:srgbClr val="A5391B"/>
    <a:srgbClr val="DA9700"/>
    <a:srgbClr val="FAAD00"/>
    <a:srgbClr val="B87F00"/>
    <a:srgbClr val="D54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2" autoAdjust="0"/>
  </p:normalViewPr>
  <p:slideViewPr>
    <p:cSldViewPr snapToGrid="0">
      <p:cViewPr varScale="1">
        <p:scale>
          <a:sx n="81" d="100"/>
          <a:sy n="81" d="100"/>
        </p:scale>
        <p:origin x="12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084BCCC4-9FD4-4B23-851B-A46DE3EAAFBF}" type="datetimeFigureOut">
              <a:rPr lang="en-US" smtClean="0"/>
              <a:pPr/>
              <a:t>12/26/2024</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C64258A-F347-43D2-A785-5EFAFB0CC357}" type="slidenum">
              <a:rPr lang="en-US" smtClean="0"/>
              <a:pPr/>
              <a:t>‹#›</a:t>
            </a:fld>
            <a:endParaRPr lang="en-US"/>
          </a:p>
        </p:txBody>
      </p:sp>
    </p:spTree>
    <p:extLst>
      <p:ext uri="{BB962C8B-B14F-4D97-AF65-F5344CB8AC3E}">
        <p14:creationId xmlns:p14="http://schemas.microsoft.com/office/powerpoint/2010/main" val="286981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224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064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2046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CC736BAD-E3A4-CA31-AB2A-E513FAC69CD7}"/>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E4AC0023-A8B0-BB0D-9F00-D1F2D26DF66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21D050AA-39AB-9D69-5F45-31678AB9D18B}"/>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4DC6BF2D-E890-0B9D-6D56-1DE9E736856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3497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424EE5FB-71E0-FF92-C6CD-705775769791}"/>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C1FA116F-52EF-6555-F09E-0527A387BA4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C9D7C15D-49EC-0C1E-228B-6D52051DA51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ADB7EAA0-C21C-4051-676F-E79554723EFE}"/>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848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424EE5FB-71E0-FF92-C6CD-705775769791}"/>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C1FA116F-52EF-6555-F09E-0527A387BA4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C9D7C15D-49EC-0C1E-228B-6D52051DA51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ADB7EAA0-C21C-4051-676F-E79554723EFE}"/>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34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424EE5FB-71E0-FF92-C6CD-705775769791}"/>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C1FA116F-52EF-6555-F09E-0527A387BA4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C9D7C15D-49EC-0C1E-228B-6D52051DA51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ADB7EAA0-C21C-4051-676F-E79554723EFE}"/>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308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582D0977-80DD-883F-095F-204AF878B6A7}"/>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97D9051D-5485-6A4D-6136-39EEBB7DC23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2932924C-AEC5-1C25-29EB-198837BB220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9C822C68-5FF8-0AA4-E3FF-D6866B69686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548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582D0977-80DD-883F-095F-204AF878B6A7}"/>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97D9051D-5485-6A4D-6136-39EEBB7DC23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2932924C-AEC5-1C25-29EB-198837BB220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9C822C68-5FF8-0AA4-E3FF-D6866B69686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429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582D0977-80DD-883F-095F-204AF878B6A7}"/>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97D9051D-5485-6A4D-6136-39EEBB7DC23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2932924C-AEC5-1C25-29EB-198837BB220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9C822C68-5FF8-0AA4-E3FF-D6866B69686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361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591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535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75905400-0007-BF47-BA4E-FE4AB98643AF}"/>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DF1107BA-AECD-B300-B9F2-B2075870A04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01827744-43F8-6A7D-9755-E4466F72FE9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6EA61CCC-AB21-BD36-FA90-FA1A56750B83}"/>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160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774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3122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582D0977-80DD-883F-095F-204AF878B6A7}"/>
            </a:ext>
          </a:extLst>
        </p:cNvPr>
        <p:cNvGrpSpPr/>
        <p:nvPr/>
      </p:nvGrpSpPr>
      <p:grpSpPr>
        <a:xfrm>
          <a:off x="0" y="0"/>
          <a:ext cx="0" cy="0"/>
          <a:chOff x="0" y="0"/>
          <a:chExt cx="0" cy="0"/>
        </a:xfrm>
      </p:grpSpPr>
      <p:sp>
        <p:nvSpPr>
          <p:cNvPr id="726" name="Google Shape;726;p7:notes">
            <a:extLst>
              <a:ext uri="{FF2B5EF4-FFF2-40B4-BE49-F238E27FC236}">
                <a16:creationId xmlns:a16="http://schemas.microsoft.com/office/drawing/2014/main" id="{97D9051D-5485-6A4D-6136-39EEBB7DC23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a:extLst>
              <a:ext uri="{FF2B5EF4-FFF2-40B4-BE49-F238E27FC236}">
                <a16:creationId xmlns:a16="http://schemas.microsoft.com/office/drawing/2014/main" id="{2932924C-AEC5-1C25-29EB-198837BB220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dirty="0">
              <a:latin typeface="IBM Plex Sans"/>
              <a:ea typeface="IBM Plex Sans"/>
              <a:cs typeface="IBM Plex Sans"/>
              <a:sym typeface="IBM Plex Sans"/>
            </a:endParaRPr>
          </a:p>
        </p:txBody>
      </p:sp>
      <p:sp>
        <p:nvSpPr>
          <p:cNvPr id="728" name="Google Shape;728;p7:notes">
            <a:extLst>
              <a:ext uri="{FF2B5EF4-FFF2-40B4-BE49-F238E27FC236}">
                <a16:creationId xmlns:a16="http://schemas.microsoft.com/office/drawing/2014/main" id="{9C822C68-5FF8-0AA4-E3FF-D6866B69686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4170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035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notes"/>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p>
            <a:endParaRPr>
              <a:latin typeface="IBM Plex Sans"/>
              <a:ea typeface="IBM Plex Sans"/>
              <a:cs typeface="IBM Plex Sans"/>
              <a:sym typeface="IBM Plex Sans"/>
            </a:endParaRPr>
          </a:p>
        </p:txBody>
      </p:sp>
      <p:sp>
        <p:nvSpPr>
          <p:cNvPr id="728" name="Google Shape;728;p7:notes"/>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794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365198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IN"/>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57203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xes (1 large, 4 small)">
  <p:cSld name="boxes (1 large, 4 small)">
    <p:spTree>
      <p:nvGrpSpPr>
        <p:cNvPr id="1" name="Shape 24"/>
        <p:cNvGrpSpPr/>
        <p:nvPr/>
      </p:nvGrpSpPr>
      <p:grpSpPr>
        <a:xfrm>
          <a:off x="0" y="0"/>
          <a:ext cx="0" cy="0"/>
          <a:chOff x="0" y="0"/>
          <a:chExt cx="0" cy="0"/>
        </a:xfrm>
      </p:grpSpPr>
      <p:sp>
        <p:nvSpPr>
          <p:cNvPr id="25" name="Google Shape;25;p33"/>
          <p:cNvSpPr txBox="1">
            <a:spLocks noGrp="1"/>
          </p:cNvSpPr>
          <p:nvPr>
            <p:ph type="body" idx="1"/>
          </p:nvPr>
        </p:nvSpPr>
        <p:spPr>
          <a:xfrm>
            <a:off x="9143997" y="3429000"/>
            <a:ext cx="3048000" cy="3429000"/>
          </a:xfrm>
          <a:prstGeom prst="rect">
            <a:avLst/>
          </a:prstGeom>
          <a:solidFill>
            <a:schemeClr val="accent1"/>
          </a:solidFill>
          <a:ln>
            <a:noFill/>
          </a:ln>
        </p:spPr>
        <p:txBody>
          <a:bodyPr spcFirstLastPara="1" wrap="square" lIns="228600" tIns="192000" rIns="228600" bIns="228600" anchor="t" anchorCtr="0">
            <a:noAutofit/>
          </a:bodyPr>
          <a:lstStyle>
            <a:lvl1pPr marL="609585" lvl="0" indent="-304792" algn="l">
              <a:lnSpc>
                <a:spcPct val="100000"/>
              </a:lnSpc>
              <a:spcBef>
                <a:spcPts val="1467"/>
              </a:spcBef>
              <a:spcAft>
                <a:spcPts val="0"/>
              </a:spcAft>
              <a:buClr>
                <a:schemeClr val="lt2"/>
              </a:buClr>
              <a:buSzPts val="1400"/>
              <a:buNone/>
              <a:defRPr sz="1867">
                <a:solidFill>
                  <a:schemeClr val="lt2"/>
                </a:solidFill>
              </a:defRPr>
            </a:lvl1pPr>
            <a:lvl2pPr marL="1219170" lvl="1" indent="-457189" algn="l">
              <a:lnSpc>
                <a:spcPct val="100000"/>
              </a:lnSpc>
              <a:spcBef>
                <a:spcPts val="1467"/>
              </a:spcBef>
              <a:spcAft>
                <a:spcPts val="0"/>
              </a:spcAft>
              <a:buClr>
                <a:schemeClr val="dk1"/>
              </a:buClr>
              <a:buSzPts val="1800"/>
              <a:buChar char="–"/>
              <a:defRPr/>
            </a:lvl2pPr>
            <a:lvl3pPr marL="1828754" lvl="2" indent="-457189" algn="l">
              <a:lnSpc>
                <a:spcPct val="100000"/>
              </a:lnSpc>
              <a:spcBef>
                <a:spcPts val="1467"/>
              </a:spcBef>
              <a:spcAft>
                <a:spcPts val="0"/>
              </a:spcAft>
              <a:buClr>
                <a:schemeClr val="dk1"/>
              </a:buClr>
              <a:buSzPts val="1800"/>
              <a:buChar char="•"/>
              <a:defRPr/>
            </a:lvl3pPr>
            <a:lvl4pPr marL="2438339" lvl="3" indent="-457189" algn="l">
              <a:lnSpc>
                <a:spcPct val="100000"/>
              </a:lnSpc>
              <a:spcBef>
                <a:spcPts val="1467"/>
              </a:spcBef>
              <a:spcAft>
                <a:spcPts val="0"/>
              </a:spcAft>
              <a:buClr>
                <a:schemeClr val="dk1"/>
              </a:buClr>
              <a:buSzPts val="1800"/>
              <a:buChar char="–"/>
              <a:defRPr/>
            </a:lvl4pPr>
            <a:lvl5pPr marL="3047924" lvl="4" indent="-457189" algn="l">
              <a:lnSpc>
                <a:spcPct val="100000"/>
              </a:lnSpc>
              <a:spcBef>
                <a:spcPts val="1467"/>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 name="Google Shape;26;p33"/>
          <p:cNvSpPr txBox="1">
            <a:spLocks noGrp="1"/>
          </p:cNvSpPr>
          <p:nvPr>
            <p:ph type="body" idx="2"/>
          </p:nvPr>
        </p:nvSpPr>
        <p:spPr>
          <a:xfrm>
            <a:off x="3048000" y="3429000"/>
            <a:ext cx="3048000" cy="3429000"/>
          </a:xfrm>
          <a:prstGeom prst="rect">
            <a:avLst/>
          </a:prstGeom>
          <a:solidFill>
            <a:schemeClr val="accent3"/>
          </a:solidFill>
          <a:ln>
            <a:noFill/>
          </a:ln>
        </p:spPr>
        <p:txBody>
          <a:bodyPr spcFirstLastPara="1" wrap="square" lIns="228600" tIns="192000" rIns="228600" bIns="228600" anchor="t" anchorCtr="0">
            <a:noAutofit/>
          </a:bodyPr>
          <a:lstStyle>
            <a:lvl1pPr marL="609585" lvl="0" indent="-304792" algn="l">
              <a:lnSpc>
                <a:spcPct val="100000"/>
              </a:lnSpc>
              <a:spcBef>
                <a:spcPts val="1467"/>
              </a:spcBef>
              <a:spcAft>
                <a:spcPts val="0"/>
              </a:spcAft>
              <a:buClr>
                <a:schemeClr val="lt2"/>
              </a:buClr>
              <a:buSzPts val="1400"/>
              <a:buNone/>
              <a:defRPr sz="1867">
                <a:solidFill>
                  <a:schemeClr val="lt2"/>
                </a:solidFill>
              </a:defRPr>
            </a:lvl1pPr>
            <a:lvl2pPr marL="1219170" lvl="1" indent="-457189" algn="l">
              <a:lnSpc>
                <a:spcPct val="100000"/>
              </a:lnSpc>
              <a:spcBef>
                <a:spcPts val="1467"/>
              </a:spcBef>
              <a:spcAft>
                <a:spcPts val="0"/>
              </a:spcAft>
              <a:buClr>
                <a:schemeClr val="dk1"/>
              </a:buClr>
              <a:buSzPts val="1800"/>
              <a:buChar char="–"/>
              <a:defRPr/>
            </a:lvl2pPr>
            <a:lvl3pPr marL="1828754" lvl="2" indent="-457189" algn="l">
              <a:lnSpc>
                <a:spcPct val="100000"/>
              </a:lnSpc>
              <a:spcBef>
                <a:spcPts val="1467"/>
              </a:spcBef>
              <a:spcAft>
                <a:spcPts val="0"/>
              </a:spcAft>
              <a:buClr>
                <a:schemeClr val="dk1"/>
              </a:buClr>
              <a:buSzPts val="1800"/>
              <a:buChar char="•"/>
              <a:defRPr/>
            </a:lvl3pPr>
            <a:lvl4pPr marL="2438339" lvl="3" indent="-457189" algn="l">
              <a:lnSpc>
                <a:spcPct val="100000"/>
              </a:lnSpc>
              <a:spcBef>
                <a:spcPts val="1467"/>
              </a:spcBef>
              <a:spcAft>
                <a:spcPts val="0"/>
              </a:spcAft>
              <a:buClr>
                <a:schemeClr val="dk1"/>
              </a:buClr>
              <a:buSzPts val="1800"/>
              <a:buChar char="–"/>
              <a:defRPr/>
            </a:lvl4pPr>
            <a:lvl5pPr marL="3047924" lvl="4" indent="-457189" algn="l">
              <a:lnSpc>
                <a:spcPct val="100000"/>
              </a:lnSpc>
              <a:spcBef>
                <a:spcPts val="1467"/>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7" name="Google Shape;27;p33"/>
          <p:cNvSpPr txBox="1">
            <a:spLocks noGrp="1"/>
          </p:cNvSpPr>
          <p:nvPr>
            <p:ph type="body" idx="3"/>
          </p:nvPr>
        </p:nvSpPr>
        <p:spPr>
          <a:xfrm>
            <a:off x="6096002" y="3429000"/>
            <a:ext cx="3047996" cy="3429000"/>
          </a:xfrm>
          <a:prstGeom prst="rect">
            <a:avLst/>
          </a:prstGeom>
          <a:solidFill>
            <a:schemeClr val="accent2"/>
          </a:solidFill>
          <a:ln>
            <a:noFill/>
          </a:ln>
        </p:spPr>
        <p:txBody>
          <a:bodyPr spcFirstLastPara="1" wrap="square" lIns="228600" tIns="192000" rIns="228600" bIns="228600" anchor="t" anchorCtr="0">
            <a:noAutofit/>
          </a:bodyPr>
          <a:lstStyle>
            <a:lvl1pPr marL="609585" lvl="0" indent="-304792" algn="l">
              <a:lnSpc>
                <a:spcPct val="100000"/>
              </a:lnSpc>
              <a:spcBef>
                <a:spcPts val="1467"/>
              </a:spcBef>
              <a:spcAft>
                <a:spcPts val="0"/>
              </a:spcAft>
              <a:buClr>
                <a:schemeClr val="lt2"/>
              </a:buClr>
              <a:buSzPts val="1400"/>
              <a:buNone/>
              <a:defRPr sz="1867">
                <a:solidFill>
                  <a:schemeClr val="lt2"/>
                </a:solidFill>
              </a:defRPr>
            </a:lvl1pPr>
            <a:lvl2pPr marL="1219170" lvl="1" indent="-457189" algn="l">
              <a:lnSpc>
                <a:spcPct val="100000"/>
              </a:lnSpc>
              <a:spcBef>
                <a:spcPts val="1467"/>
              </a:spcBef>
              <a:spcAft>
                <a:spcPts val="0"/>
              </a:spcAft>
              <a:buClr>
                <a:schemeClr val="dk1"/>
              </a:buClr>
              <a:buSzPts val="1800"/>
              <a:buChar char="–"/>
              <a:defRPr/>
            </a:lvl2pPr>
            <a:lvl3pPr marL="1828754" lvl="2" indent="-457189" algn="l">
              <a:lnSpc>
                <a:spcPct val="100000"/>
              </a:lnSpc>
              <a:spcBef>
                <a:spcPts val="1467"/>
              </a:spcBef>
              <a:spcAft>
                <a:spcPts val="0"/>
              </a:spcAft>
              <a:buClr>
                <a:schemeClr val="dk1"/>
              </a:buClr>
              <a:buSzPts val="1800"/>
              <a:buChar char="•"/>
              <a:defRPr/>
            </a:lvl3pPr>
            <a:lvl4pPr marL="2438339" lvl="3" indent="-457189" algn="l">
              <a:lnSpc>
                <a:spcPct val="100000"/>
              </a:lnSpc>
              <a:spcBef>
                <a:spcPts val="1467"/>
              </a:spcBef>
              <a:spcAft>
                <a:spcPts val="0"/>
              </a:spcAft>
              <a:buClr>
                <a:schemeClr val="dk1"/>
              </a:buClr>
              <a:buSzPts val="1800"/>
              <a:buChar char="–"/>
              <a:defRPr/>
            </a:lvl4pPr>
            <a:lvl5pPr marL="3047924" lvl="4" indent="-457189" algn="l">
              <a:lnSpc>
                <a:spcPct val="100000"/>
              </a:lnSpc>
              <a:spcBef>
                <a:spcPts val="1467"/>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8" name="Google Shape;28;p33"/>
          <p:cNvSpPr txBox="1">
            <a:spLocks noGrp="1"/>
          </p:cNvSpPr>
          <p:nvPr>
            <p:ph type="body" idx="4"/>
          </p:nvPr>
        </p:nvSpPr>
        <p:spPr>
          <a:xfrm>
            <a:off x="0" y="3429000"/>
            <a:ext cx="3048000" cy="3429000"/>
          </a:xfrm>
          <a:prstGeom prst="rect">
            <a:avLst/>
          </a:prstGeom>
          <a:solidFill>
            <a:schemeClr val="lt1"/>
          </a:solidFill>
          <a:ln>
            <a:noFill/>
          </a:ln>
        </p:spPr>
        <p:txBody>
          <a:bodyPr spcFirstLastPara="1" wrap="square" lIns="228600" tIns="192000" rIns="228600" bIns="228600" anchor="t" anchorCtr="0">
            <a:noAutofit/>
          </a:bodyPr>
          <a:lstStyle>
            <a:lvl1pPr marL="609585" lvl="0" indent="-304792" algn="l">
              <a:lnSpc>
                <a:spcPct val="100000"/>
              </a:lnSpc>
              <a:spcBef>
                <a:spcPts val="1467"/>
              </a:spcBef>
              <a:spcAft>
                <a:spcPts val="0"/>
              </a:spcAft>
              <a:buClr>
                <a:schemeClr val="lt2"/>
              </a:buClr>
              <a:buSzPts val="1400"/>
              <a:buNone/>
              <a:defRPr sz="1867">
                <a:solidFill>
                  <a:schemeClr val="lt2"/>
                </a:solidFill>
              </a:defRPr>
            </a:lvl1pPr>
            <a:lvl2pPr marL="1219170" lvl="1" indent="-423323" algn="l">
              <a:lnSpc>
                <a:spcPct val="100000"/>
              </a:lnSpc>
              <a:spcBef>
                <a:spcPts val="1467"/>
              </a:spcBef>
              <a:spcAft>
                <a:spcPts val="0"/>
              </a:spcAft>
              <a:buClr>
                <a:schemeClr val="lt2"/>
              </a:buClr>
              <a:buSzPts val="1400"/>
              <a:buChar char="–"/>
              <a:defRPr>
                <a:solidFill>
                  <a:schemeClr val="lt2"/>
                </a:solidFill>
              </a:defRPr>
            </a:lvl2pPr>
            <a:lvl3pPr marL="1828754" lvl="2" indent="-423323" algn="l">
              <a:lnSpc>
                <a:spcPct val="100000"/>
              </a:lnSpc>
              <a:spcBef>
                <a:spcPts val="1467"/>
              </a:spcBef>
              <a:spcAft>
                <a:spcPts val="0"/>
              </a:spcAft>
              <a:buClr>
                <a:schemeClr val="lt2"/>
              </a:buClr>
              <a:buSzPts val="1400"/>
              <a:buChar char="•"/>
              <a:defRPr>
                <a:solidFill>
                  <a:schemeClr val="lt2"/>
                </a:solidFill>
              </a:defRPr>
            </a:lvl3pPr>
            <a:lvl4pPr marL="2438339" lvl="3" indent="-423323" algn="l">
              <a:lnSpc>
                <a:spcPct val="100000"/>
              </a:lnSpc>
              <a:spcBef>
                <a:spcPts val="1467"/>
              </a:spcBef>
              <a:spcAft>
                <a:spcPts val="0"/>
              </a:spcAft>
              <a:buClr>
                <a:schemeClr val="lt2"/>
              </a:buClr>
              <a:buSzPts val="1400"/>
              <a:buChar char="–"/>
              <a:defRPr>
                <a:solidFill>
                  <a:schemeClr val="lt2"/>
                </a:solidFill>
              </a:defRPr>
            </a:lvl4pPr>
            <a:lvl5pPr marL="3047924" lvl="4" indent="-423323" algn="l">
              <a:lnSpc>
                <a:spcPct val="100000"/>
              </a:lnSpc>
              <a:spcBef>
                <a:spcPts val="1467"/>
              </a:spcBef>
              <a:spcAft>
                <a:spcPts val="0"/>
              </a:spcAft>
              <a:buClr>
                <a:schemeClr val="lt2"/>
              </a:buClr>
              <a:buSzPts val="1400"/>
              <a:buChar char="»"/>
              <a:defRPr>
                <a:solidFill>
                  <a:schemeClr val="lt2"/>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9" name="Google Shape;29;p33"/>
          <p:cNvSpPr txBox="1">
            <a:spLocks noGrp="1"/>
          </p:cNvSpPr>
          <p:nvPr>
            <p:ph type="sldNum" idx="12"/>
          </p:nvPr>
        </p:nvSpPr>
        <p:spPr>
          <a:xfrm>
            <a:off x="9144000" y="6435307"/>
            <a:ext cx="27432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sz="800" b="0" i="0" u="none" strike="noStrike" cap="none">
                <a:solidFill>
                  <a:schemeClr val="lt2"/>
                </a:solidFill>
                <a:latin typeface="IBM Plex Sans"/>
                <a:ea typeface="IBM Plex Sans"/>
                <a:cs typeface="IBM Plex Sans"/>
                <a:sym typeface="IBM Plex Sans"/>
              </a:defRPr>
            </a:lvl1pPr>
            <a:lvl2pPr marL="0" lvl="1" indent="0" algn="r">
              <a:spcBef>
                <a:spcPts val="0"/>
              </a:spcBef>
              <a:buNone/>
              <a:defRPr sz="800" b="0" i="0" u="none" strike="noStrike" cap="none">
                <a:solidFill>
                  <a:schemeClr val="lt2"/>
                </a:solidFill>
                <a:latin typeface="IBM Plex Sans"/>
                <a:ea typeface="IBM Plex Sans"/>
                <a:cs typeface="IBM Plex Sans"/>
                <a:sym typeface="IBM Plex Sans"/>
              </a:defRPr>
            </a:lvl2pPr>
            <a:lvl3pPr marL="0" lvl="2" indent="0" algn="r">
              <a:spcBef>
                <a:spcPts val="0"/>
              </a:spcBef>
              <a:buNone/>
              <a:defRPr sz="800" b="0" i="0" u="none" strike="noStrike" cap="none">
                <a:solidFill>
                  <a:schemeClr val="lt2"/>
                </a:solidFill>
                <a:latin typeface="IBM Plex Sans"/>
                <a:ea typeface="IBM Plex Sans"/>
                <a:cs typeface="IBM Plex Sans"/>
                <a:sym typeface="IBM Plex Sans"/>
              </a:defRPr>
            </a:lvl3pPr>
            <a:lvl4pPr marL="0" lvl="3" indent="0" algn="r">
              <a:spcBef>
                <a:spcPts val="0"/>
              </a:spcBef>
              <a:buNone/>
              <a:defRPr sz="800" b="0" i="0" u="none" strike="noStrike" cap="none">
                <a:solidFill>
                  <a:schemeClr val="lt2"/>
                </a:solidFill>
                <a:latin typeface="IBM Plex Sans"/>
                <a:ea typeface="IBM Plex Sans"/>
                <a:cs typeface="IBM Plex Sans"/>
                <a:sym typeface="IBM Plex Sans"/>
              </a:defRPr>
            </a:lvl4pPr>
            <a:lvl5pPr marL="0" lvl="4" indent="0" algn="r">
              <a:spcBef>
                <a:spcPts val="0"/>
              </a:spcBef>
              <a:buNone/>
              <a:defRPr sz="800" b="0" i="0" u="none" strike="noStrike" cap="none">
                <a:solidFill>
                  <a:schemeClr val="lt2"/>
                </a:solidFill>
                <a:latin typeface="IBM Plex Sans"/>
                <a:ea typeface="IBM Plex Sans"/>
                <a:cs typeface="IBM Plex Sans"/>
                <a:sym typeface="IBM Plex Sans"/>
              </a:defRPr>
            </a:lvl5pPr>
            <a:lvl6pPr marL="0" lvl="5" indent="0" algn="r">
              <a:spcBef>
                <a:spcPts val="0"/>
              </a:spcBef>
              <a:buNone/>
              <a:defRPr sz="800" b="0" i="0" u="none" strike="noStrike" cap="none">
                <a:solidFill>
                  <a:schemeClr val="lt2"/>
                </a:solidFill>
                <a:latin typeface="IBM Plex Sans"/>
                <a:ea typeface="IBM Plex Sans"/>
                <a:cs typeface="IBM Plex Sans"/>
                <a:sym typeface="IBM Plex Sans"/>
              </a:defRPr>
            </a:lvl6pPr>
            <a:lvl7pPr marL="0" lvl="6" indent="0" algn="r">
              <a:spcBef>
                <a:spcPts val="0"/>
              </a:spcBef>
              <a:buNone/>
              <a:defRPr sz="800" b="0" i="0" u="none" strike="noStrike" cap="none">
                <a:solidFill>
                  <a:schemeClr val="lt2"/>
                </a:solidFill>
                <a:latin typeface="IBM Plex Sans"/>
                <a:ea typeface="IBM Plex Sans"/>
                <a:cs typeface="IBM Plex Sans"/>
                <a:sym typeface="IBM Plex Sans"/>
              </a:defRPr>
            </a:lvl7pPr>
            <a:lvl8pPr marL="0" lvl="7" indent="0" algn="r">
              <a:spcBef>
                <a:spcPts val="0"/>
              </a:spcBef>
              <a:buNone/>
              <a:defRPr sz="800" b="0" i="0" u="none" strike="noStrike" cap="none">
                <a:solidFill>
                  <a:schemeClr val="lt2"/>
                </a:solidFill>
                <a:latin typeface="IBM Plex Sans"/>
                <a:ea typeface="IBM Plex Sans"/>
                <a:cs typeface="IBM Plex Sans"/>
                <a:sym typeface="IBM Plex Sans"/>
              </a:defRPr>
            </a:lvl8pPr>
            <a:lvl9pPr marL="0" lvl="8" indent="0" algn="r">
              <a:spcBef>
                <a:spcPts val="0"/>
              </a:spcBef>
              <a:buNone/>
              <a:defRPr sz="800" b="0" i="0" u="none" strike="noStrike" cap="none">
                <a:solidFill>
                  <a:schemeClr val="lt2"/>
                </a:solidFill>
                <a:latin typeface="IBM Plex Sans"/>
                <a:ea typeface="IBM Plex Sans"/>
                <a:cs typeface="IBM Plex Sans"/>
                <a:sym typeface="IBM Plex Sans"/>
              </a:defRPr>
            </a:lvl9pPr>
          </a:lstStyle>
          <a:p>
            <a:fld id="{00000000-1234-1234-1234-123412341234}" type="slidenum">
              <a:rPr lang="en-US" smtClean="0"/>
              <a:pPr/>
              <a:t>‹#›</a:t>
            </a:fld>
            <a:endParaRPr lang="en-US"/>
          </a:p>
        </p:txBody>
      </p:sp>
      <p:sp>
        <p:nvSpPr>
          <p:cNvPr id="30" name="Google Shape;30;p33"/>
          <p:cNvSpPr txBox="1">
            <a:spLocks noGrp="1"/>
          </p:cNvSpPr>
          <p:nvPr>
            <p:ph type="title"/>
          </p:nvPr>
        </p:nvSpPr>
        <p:spPr>
          <a:xfrm>
            <a:off x="-1" y="-1"/>
            <a:ext cx="12191999" cy="3429001"/>
          </a:xfrm>
          <a:prstGeom prst="rect">
            <a:avLst/>
          </a:prstGeom>
          <a:solidFill>
            <a:schemeClr val="dk1"/>
          </a:solidFill>
          <a:ln>
            <a:noFill/>
          </a:ln>
        </p:spPr>
        <p:txBody>
          <a:bodyPr spcFirstLastPara="1" wrap="square" lIns="228600" tIns="155425" rIns="228600" bIns="228600" anchor="t" anchorCtr="0">
            <a:noAutofit/>
          </a:bodyPr>
          <a:lstStyle>
            <a:lvl1pPr lvl="0" algn="l">
              <a:lnSpc>
                <a:spcPct val="90000"/>
              </a:lnSpc>
              <a:spcBef>
                <a:spcPts val="0"/>
              </a:spcBef>
              <a:spcAft>
                <a:spcPts val="0"/>
              </a:spcAft>
              <a:buClr>
                <a:schemeClr val="lt2"/>
              </a:buClr>
              <a:buSzPts val="4800"/>
              <a:buFont typeface="IBM Plex Sans"/>
              <a:buNone/>
              <a:defRPr sz="6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04800" y="6435307"/>
            <a:ext cx="8534400"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4236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a:prstGeom prst="rect">
            <a:avLst/>
          </a:prstGeo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fld id="{40581A58-93B2-4311-BE32-AE2CE01F6373}" type="datetimeFigureOut">
              <a:rPr lang="en-IN" smtClean="0"/>
              <a:pPr/>
              <a:t>26-12-2024</a:t>
            </a:fld>
            <a:endParaRPr lang="en-IN"/>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IN"/>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408" y="5102742"/>
            <a:ext cx="3619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4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a:prstGeom prst="rect">
            <a:avLst/>
          </a:prstGeo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fld id="{40581A58-93B2-4311-BE32-AE2CE01F6373}" type="datetimeFigureOut">
              <a:rPr lang="en-IN" smtClean="0"/>
              <a:pPr/>
              <a:t>26-12-2024</a:t>
            </a:fld>
            <a:endParaRPr lang="en-IN"/>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IN"/>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Land plot management real estate concept with a vacant land on a green field available for building construction and housing subdivision in a residential area for sa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9" y="3469"/>
            <a:ext cx="12194578" cy="482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a:prstGeom prst="rect">
            <a:avLst/>
          </a:prstGeo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fld id="{40581A58-93B2-4311-BE32-AE2CE01F6373}" type="datetimeFigureOut">
              <a:rPr lang="en-IN" smtClean="0"/>
              <a:pPr/>
              <a:t>26-12-2024</a:t>
            </a:fld>
            <a:endParaRPr lang="en-IN"/>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IN"/>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2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41508"/>
            <a:ext cx="9720072"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024128" y="1692864"/>
            <a:ext cx="9720073"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IN"/>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52615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a:prstGeom prst="rect">
            <a:avLst/>
          </a:prstGeo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a:prstGeom prst="rect">
            <a:avLst/>
          </a:prstGeo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IN"/>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49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IN"/>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119166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41508"/>
            <a:ext cx="9720072" cy="149961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a:prstGeom prst="rect">
            <a:avLst/>
          </a:prstGeo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a:prstGeom prst="rect">
            <a:avLst/>
          </a:prstGeo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endParaRPr lang="en-IN"/>
          </a:p>
        </p:txBody>
      </p:sp>
      <p:sp>
        <p:nvSpPr>
          <p:cNvPr id="9" name="Slide Number Placeholder 8"/>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126459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41508"/>
            <a:ext cx="9720072" cy="149961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29" y="6470704"/>
            <a:ext cx="2154143" cy="274320"/>
          </a:xfrm>
          <a:prstGeom prst="rect">
            <a:avLst/>
          </a:prstGeom>
        </p:spPr>
        <p:txBody>
          <a:bodyPr/>
          <a:lstStyle/>
          <a:p>
            <a:fld id="{40581A58-93B2-4311-BE32-AE2CE01F6373}" type="datetimeFigureOut">
              <a:rPr lang="en-IN" smtClean="0"/>
              <a:pPr/>
              <a:t>26-12-2024</a:t>
            </a:fld>
            <a:endParaRPr lang="en-IN"/>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endParaRPr lang="en-IN"/>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D4A06884-7EBE-4BDD-98B6-77EBA55FCF25}" type="slidenum">
              <a:rPr lang="en-IN" smtClean="0"/>
              <a:pPr/>
              <a:t>‹#›</a:t>
            </a:fld>
            <a:endParaRPr lang="en-IN"/>
          </a:p>
        </p:txBody>
      </p:sp>
    </p:spTree>
    <p:extLst>
      <p:ext uri="{BB962C8B-B14F-4D97-AF65-F5344CB8AC3E}">
        <p14:creationId xmlns:p14="http://schemas.microsoft.com/office/powerpoint/2010/main" val="6982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934883"/>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7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finance.wb.gov.i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play.google.com/store/apps/details?id=com.nic.i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b.nic.in/district-centre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mailto:egov.fin@gmai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egov.fin@gmail.com"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9" name="Picture 7" descr="C:\Users\WTLEX0697\Desktop\bluewave-bkg-1980light.jpg"/>
          <p:cNvPicPr>
            <a:picLocks noChangeAspect="1" noChangeArrowheads="1"/>
          </p:cNvPicPr>
          <p:nvPr/>
        </p:nvPicPr>
        <p:blipFill>
          <a:blip r:embed="rId3" cstate="print"/>
          <a:srcRect/>
          <a:stretch>
            <a:fillRect/>
          </a:stretch>
        </p:blipFill>
        <p:spPr bwMode="auto">
          <a:xfrm>
            <a:off x="-12700" y="0"/>
            <a:ext cx="12204700" cy="6858000"/>
          </a:xfrm>
          <a:prstGeom prst="rect">
            <a:avLst/>
          </a:prstGeom>
          <a:noFill/>
          <a:ln w="9525">
            <a:noFill/>
            <a:miter lim="800000"/>
            <a:headEnd/>
            <a:tailEnd/>
          </a:ln>
        </p:spPr>
      </p:pic>
      <p:sp>
        <p:nvSpPr>
          <p:cNvPr id="18" name="Google Shape;760;p7">
            <a:extLst>
              <a:ext uri="{FF2B5EF4-FFF2-40B4-BE49-F238E27FC236}">
                <a16:creationId xmlns:a16="http://schemas.microsoft.com/office/drawing/2014/main" id="{ED6A9726-587F-D274-F290-93B85DDC3182}"/>
              </a:ext>
            </a:extLst>
          </p:cNvPr>
          <p:cNvSpPr txBox="1"/>
          <p:nvPr/>
        </p:nvSpPr>
        <p:spPr>
          <a:xfrm>
            <a:off x="790574" y="2613225"/>
            <a:ext cx="10391775"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4400" b="1" cap="all"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6000" b="1" cap="all"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IBM Plex Sans"/>
              </a:rPr>
              <a:t>MONITORING &amp; SUPERVISION</a:t>
            </a:r>
            <a:endParaRPr sz="2400" b="1" cap="all"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7B7BD74-4526-F16D-A40D-3638409CFAE0}"/>
              </a:ext>
            </a:extLst>
          </p:cNvPr>
          <p:cNvSpPr txBox="1"/>
          <p:nvPr/>
        </p:nvSpPr>
        <p:spPr>
          <a:xfrm>
            <a:off x="2907506" y="5797034"/>
            <a:ext cx="6100762" cy="646331"/>
          </a:xfrm>
          <a:prstGeom prst="rect">
            <a:avLst/>
          </a:prstGeom>
          <a:noFill/>
        </p:spPr>
        <p:txBody>
          <a:bodyPr wrap="square">
            <a:spAutoFit/>
          </a:bodyPr>
          <a:lstStyle/>
          <a:p>
            <a:pPr algn="ctr"/>
            <a:r>
              <a:rPr lang="en-US" sz="1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e-Gov Group</a:t>
            </a:r>
          </a:p>
          <a:p>
            <a:pPr algn="ctr"/>
            <a:r>
              <a:rPr lang="en-US"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Finance Department, Government of West Bengal</a:t>
            </a:r>
            <a:endParaRPr lang="en-IN" dirty="0">
              <a:solidFill>
                <a:srgbClr val="C00000"/>
              </a:solidFill>
            </a:endParaRPr>
          </a:p>
        </p:txBody>
      </p:sp>
      <p:pic>
        <p:nvPicPr>
          <p:cNvPr id="5" name="Picture 4" descr="Emblem of West Bengal - Wikipedia">
            <a:extLst>
              <a:ext uri="{FF2B5EF4-FFF2-40B4-BE49-F238E27FC236}">
                <a16:creationId xmlns:a16="http://schemas.microsoft.com/office/drawing/2014/main" id="{FB943FD3-037A-ECD3-300F-A8949B3BBC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012" y="200443"/>
            <a:ext cx="1094617" cy="1428332"/>
          </a:xfrm>
          <a:prstGeom prst="rect">
            <a:avLst/>
          </a:prstGeom>
          <a:noFill/>
          <a:ln>
            <a:noFill/>
          </a:ln>
        </p:spPr>
      </p:pic>
      <p:sp>
        <p:nvSpPr>
          <p:cNvPr id="7" name="TextBox 6">
            <a:extLst>
              <a:ext uri="{FF2B5EF4-FFF2-40B4-BE49-F238E27FC236}">
                <a16:creationId xmlns:a16="http://schemas.microsoft.com/office/drawing/2014/main" id="{8CCB02A1-2A6E-CF12-22C1-5E8EE8304FC3}"/>
              </a:ext>
            </a:extLst>
          </p:cNvPr>
          <p:cNvSpPr txBox="1"/>
          <p:nvPr/>
        </p:nvSpPr>
        <p:spPr>
          <a:xfrm>
            <a:off x="1771650" y="3706564"/>
            <a:ext cx="8534399" cy="774507"/>
          </a:xfrm>
          <a:prstGeom prst="rect">
            <a:avLst/>
          </a:prstGeom>
          <a:noFill/>
        </p:spPr>
        <p:txBody>
          <a:bodyPr wrap="square">
            <a:spAutoFit/>
          </a:bodyPr>
          <a:lstStyle/>
          <a:p>
            <a:pPr algn="ctr">
              <a:lnSpc>
                <a:spcPct val="107000"/>
              </a:lnSpc>
              <a:spcAft>
                <a:spcPts val="800"/>
              </a:spcAft>
            </a:pPr>
            <a:r>
              <a:rPr lang="en-US"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Mobile App &amp; Online based Application to purposefully Capture and Analyze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Inputs &amp; Feedback of Field Inspections at District / Subdivision / Block levels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25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1056904" y="1802016"/>
            <a:ext cx="9987148" cy="3714863"/>
          </a:xfrm>
          <a:prstGeom prst="rect">
            <a:avLst/>
          </a:prstGeom>
        </p:spPr>
        <p:txBody>
          <a:bodyPr wrap="square">
            <a:spAutoFit/>
          </a:bodyPr>
          <a:lstStyle/>
          <a:p>
            <a:pPr>
              <a:lnSpc>
                <a:spcPct val="107000"/>
              </a:lnSpc>
              <a:spcAft>
                <a:spcPts val="0"/>
              </a:spcAft>
            </a:pPr>
            <a:r>
              <a:rPr lang="en-US" sz="2000" b="1" dirty="0">
                <a:latin typeface="Aptos Display"/>
                <a:ea typeface="Calibri" panose="020F0502020204030204" pitchFamily="34" charset="0"/>
                <a:cs typeface="Times New Roman" panose="02020603050405020304" pitchFamily="18" charset="0"/>
              </a:rPr>
              <a:t>DISTRICT LEVEL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2000" dirty="0">
                <a:latin typeface="Aptos Display"/>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DM / ADMs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submitted to DM / ADMs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endParaRPr lang="en-US" sz="2000" dirty="0">
              <a:latin typeface="Aptos Display"/>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District level Officials tagged with Departments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forwarded by Subdivisions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4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2434442" y="1721101"/>
            <a:ext cx="7030192" cy="4044184"/>
          </a:xfrm>
          <a:prstGeom prst="rect">
            <a:avLst/>
          </a:prstGeom>
        </p:spPr>
        <p:txBody>
          <a:bodyPr wrap="square">
            <a:spAutoFit/>
          </a:bodyPr>
          <a:lstStyle/>
          <a:p>
            <a:pPr>
              <a:lnSpc>
                <a:spcPct val="107000"/>
              </a:lnSpc>
              <a:spcAft>
                <a:spcPts val="0"/>
              </a:spcAft>
            </a:pPr>
            <a:r>
              <a:rPr lang="en-US" sz="2000" b="1" dirty="0">
                <a:latin typeface="Aptos Display"/>
                <a:ea typeface="Calibri" panose="020F0502020204030204" pitchFamily="34" charset="0"/>
                <a:cs typeface="Times New Roman" panose="02020603050405020304" pitchFamily="18" charset="0"/>
              </a:rPr>
              <a:t>ADMINISTRATIVE DEPARTMENT LEVEL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2000" dirty="0">
                <a:latin typeface="Aptos Display"/>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HODs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submitted to HODs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endParaRPr lang="en-US" sz="2000" dirty="0">
              <a:latin typeface="Aptos Display"/>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Department level Officials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forwarded by Districts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6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E53A8C28-DBAD-E073-677F-194E0DF232F8}"/>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452DAE2C-EC00-1A79-6412-7886EDA5415E}"/>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13FFDE45-2EC3-4AE9-B1FB-757F914EE1C0}"/>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938E6E4B-2530-BDF2-6B55-7A4F9EEBB24C}"/>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E8F3B6A-CE15-41D3-0B63-9D7DB649888F}"/>
              </a:ext>
            </a:extLst>
          </p:cNvPr>
          <p:cNvSpPr txBox="1"/>
          <p:nvPr/>
        </p:nvSpPr>
        <p:spPr>
          <a:xfrm>
            <a:off x="673835" y="2406585"/>
            <a:ext cx="11172825" cy="3785652"/>
          </a:xfrm>
          <a:prstGeom prst="rect">
            <a:avLst/>
          </a:prstGeom>
          <a:noFill/>
        </p:spPr>
        <p:txBody>
          <a:bodyPr wrap="square">
            <a:spAutoFit/>
          </a:bodyPr>
          <a:lstStyle/>
          <a:p>
            <a:pPr marL="457200" indent="-457200">
              <a:buFont typeface="Arial" panose="020B0604020202020204" pitchFamily="34" charset="0"/>
              <a:buChar char="•"/>
            </a:pPr>
            <a:r>
              <a:rPr lang="en-IN" sz="2400" b="1" dirty="0"/>
              <a:t>Online URL</a:t>
            </a:r>
          </a:p>
          <a:p>
            <a:r>
              <a:rPr lang="en-IN" sz="2400" dirty="0">
                <a:solidFill>
                  <a:srgbClr val="C00000"/>
                </a:solidFill>
              </a:rPr>
              <a:t>	</a:t>
            </a:r>
            <a:r>
              <a:rPr lang="en-IN" sz="2000" dirty="0">
                <a:solidFill>
                  <a:srgbClr val="C00000"/>
                </a:solidFill>
              </a:rPr>
              <a:t>https://ds.wb.gov.in/INSWEB</a:t>
            </a:r>
          </a:p>
          <a:p>
            <a:r>
              <a:rPr lang="en-IN" sz="2000" dirty="0"/>
              <a:t>	OR</a:t>
            </a:r>
          </a:p>
          <a:p>
            <a:r>
              <a:rPr lang="en-IN" sz="2000" dirty="0"/>
              <a:t>	In State Finance Portal (</a:t>
            </a:r>
            <a:r>
              <a:rPr lang="en-IN" sz="2000" dirty="0">
                <a:hlinkClick r:id="rId3"/>
              </a:rPr>
              <a:t>https://finance.wb.gov.in</a:t>
            </a:r>
            <a:r>
              <a:rPr lang="en-IN" sz="2000" dirty="0"/>
              <a:t>), there is a link button 	under Services at Right Hand Side of landing page</a:t>
            </a:r>
          </a:p>
          <a:p>
            <a:endParaRPr lang="en-IN" sz="2400" dirty="0"/>
          </a:p>
          <a:p>
            <a:pPr marL="457200" indent="-457200">
              <a:buFont typeface="Arial" panose="020B0604020202020204" pitchFamily="34" charset="0"/>
              <a:buChar char="•"/>
            </a:pPr>
            <a:r>
              <a:rPr lang="en-IN" sz="2400" b="1" dirty="0"/>
              <a:t>Mobile App download link from Google Play Store </a:t>
            </a:r>
            <a:r>
              <a:rPr lang="en-IN" sz="2400" dirty="0"/>
              <a:t>	</a:t>
            </a:r>
            <a:r>
              <a:rPr lang="en-IN" sz="2000" dirty="0">
                <a:solidFill>
                  <a:srgbClr val="C00000"/>
                </a:solidFill>
                <a:hlinkClick r:id="rId4"/>
              </a:rPr>
              <a:t>https://play.google.com/store/apps/details?id=com.nic.ins</a:t>
            </a:r>
            <a:endParaRPr lang="en-IN" sz="2000" dirty="0">
              <a:solidFill>
                <a:srgbClr val="C00000"/>
              </a:solidFill>
            </a:endParaRPr>
          </a:p>
          <a:p>
            <a:r>
              <a:rPr lang="en-IN" sz="2000" dirty="0">
                <a:solidFill>
                  <a:srgbClr val="C00000"/>
                </a:solidFill>
              </a:rPr>
              <a:t>	</a:t>
            </a:r>
            <a:r>
              <a:rPr lang="en-IN" sz="2000" dirty="0">
                <a:solidFill>
                  <a:schemeClr val="tx1">
                    <a:lumMod val="95000"/>
                    <a:lumOff val="5000"/>
                  </a:schemeClr>
                </a:solidFill>
              </a:rPr>
              <a:t>OR</a:t>
            </a:r>
          </a:p>
          <a:p>
            <a:r>
              <a:rPr lang="en-IN" sz="2000" dirty="0">
                <a:solidFill>
                  <a:schemeClr val="tx1">
                    <a:lumMod val="95000"/>
                    <a:lumOff val="5000"/>
                  </a:schemeClr>
                </a:solidFill>
              </a:rPr>
              <a:t>	Search in Google Play Store </a:t>
            </a:r>
            <a:r>
              <a:rPr lang="en-IN" sz="2000" i="1" dirty="0">
                <a:solidFill>
                  <a:srgbClr val="0070C0"/>
                </a:solidFill>
              </a:rPr>
              <a:t>Field Inspection</a:t>
            </a:r>
            <a:r>
              <a:rPr lang="en-IN" sz="2000" dirty="0">
                <a:solidFill>
                  <a:schemeClr val="tx1">
                    <a:lumMod val="95000"/>
                    <a:lumOff val="5000"/>
                  </a:schemeClr>
                </a:solidFill>
              </a:rPr>
              <a:t>, you will see </a:t>
            </a:r>
            <a:r>
              <a:rPr lang="en-IN" sz="2000" i="1" dirty="0">
                <a:solidFill>
                  <a:srgbClr val="0070C0"/>
                </a:solidFill>
              </a:rPr>
              <a:t>Field 	Inspection App (WBMDTCL)</a:t>
            </a:r>
            <a:r>
              <a:rPr lang="en-IN" sz="2000" i="1" dirty="0">
                <a:solidFill>
                  <a:schemeClr val="tx1">
                    <a:lumMod val="95000"/>
                    <a:lumOff val="5000"/>
                  </a:schemeClr>
                </a:solidFill>
              </a:rPr>
              <a:t> </a:t>
            </a:r>
            <a:r>
              <a:rPr lang="en-IN" sz="2000" dirty="0">
                <a:solidFill>
                  <a:schemeClr val="tx1">
                    <a:lumMod val="95000"/>
                    <a:lumOff val="5000"/>
                  </a:schemeClr>
                </a:solidFill>
              </a:rPr>
              <a:t>..</a:t>
            </a:r>
            <a:r>
              <a:rPr lang="en-IN" i="1" dirty="0">
                <a:solidFill>
                  <a:schemeClr val="tx1">
                    <a:lumMod val="95000"/>
                    <a:lumOff val="5000"/>
                  </a:schemeClr>
                </a:solidFill>
              </a:rPr>
              <a:t>this app is uploaded from WBMDTCL Account</a:t>
            </a:r>
            <a:r>
              <a:rPr lang="en-IN" sz="2000" dirty="0">
                <a:solidFill>
                  <a:schemeClr val="tx1">
                    <a:lumMod val="95000"/>
                    <a:lumOff val="5000"/>
                  </a:schemeClr>
                </a:solidFill>
              </a:rPr>
              <a:t>  </a:t>
            </a:r>
            <a:endParaRPr lang="en-IN" sz="2400" dirty="0">
              <a:solidFill>
                <a:schemeClr val="tx1">
                  <a:lumMod val="95000"/>
                  <a:lumOff val="5000"/>
                </a:schemeClr>
              </a:solidFill>
            </a:endParaRPr>
          </a:p>
        </p:txBody>
      </p:sp>
      <p:sp>
        <p:nvSpPr>
          <p:cNvPr id="7" name="Rectangle 6"/>
          <p:cNvSpPr/>
          <p:nvPr/>
        </p:nvSpPr>
        <p:spPr>
          <a:xfrm>
            <a:off x="116642" y="720079"/>
            <a:ext cx="8633646" cy="463204"/>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What is the URL of this Online System? From where the Mobile App can be downloaded?</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72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9EECA649-BED0-84F2-5495-71840751CCCF}"/>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D9A64B08-6C96-9424-AA2C-DCC88043A243}"/>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348F450-337A-416F-DB2B-72D1F5F448FA}"/>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9A1088B-1331-86C2-461D-A4F22C3C66BC}"/>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B419AB4-1A3C-579A-33B5-21A5B3E96C9C}"/>
              </a:ext>
            </a:extLst>
          </p:cNvPr>
          <p:cNvGraphicFramePr>
            <a:graphicFrameLocks noGrp="1"/>
          </p:cNvGraphicFramePr>
          <p:nvPr>
            <p:extLst>
              <p:ext uri="{D42A27DB-BD31-4B8C-83A1-F6EECF244321}">
                <p14:modId xmlns:p14="http://schemas.microsoft.com/office/powerpoint/2010/main" val="614633574"/>
              </p:ext>
            </p:extLst>
          </p:nvPr>
        </p:nvGraphicFramePr>
        <p:xfrm>
          <a:off x="292111" y="2333300"/>
          <a:ext cx="11696700" cy="4325541"/>
        </p:xfrm>
        <a:graphic>
          <a:graphicData uri="http://schemas.openxmlformats.org/drawingml/2006/table">
            <a:tbl>
              <a:tblPr firstRow="1" firstCol="1" bandRow="1">
                <a:tableStyleId>{5C22544A-7EE6-4342-B048-85BDC9FD1C3A}</a:tableStyleId>
              </a:tblPr>
              <a:tblGrid>
                <a:gridCol w="11696700">
                  <a:extLst>
                    <a:ext uri="{9D8B030D-6E8A-4147-A177-3AD203B41FA5}">
                      <a16:colId xmlns:a16="http://schemas.microsoft.com/office/drawing/2014/main" val="2830242705"/>
                    </a:ext>
                  </a:extLst>
                </a:gridCol>
              </a:tblGrid>
              <a:tr h="4325541">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Admin/Nodal Officer of Departments need to enter the Sector &amp; Category of Public Service Delivery Establishments under their purview, otherwise those will not appear in the drop-down list boxes in the Field level Inspection Mobile App</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000" b="0" dirty="0">
                          <a:solidFill>
                            <a:srgbClr val="0070C0"/>
                          </a:solidFill>
                          <a:effectLst/>
                        </a:rPr>
                        <a:t>Admin/Nodal Officers of Districts need to ensure that all Sub-Divisions are there under that District. Similarly, Admin/Nodal Officers Sub-Divisions/Blocks/ULBs need to ensure that all lower-tier layers are there &amp; those are correctly mapped.</a:t>
                      </a:r>
                    </a:p>
                    <a:p>
                      <a:pPr marL="342900" lvl="0" indent="-342900" algn="just">
                        <a:lnSpc>
                          <a:spcPct val="107000"/>
                        </a:lnSpc>
                        <a:spcAft>
                          <a:spcPts val="0"/>
                        </a:spcAft>
                        <a:buFont typeface="Symbol" panose="05050102010706020507" pitchFamily="18" charset="2"/>
                        <a:buChar char=""/>
                      </a:pPr>
                      <a:r>
                        <a:rPr lang="en-US" sz="2000" b="0" dirty="0">
                          <a:solidFill>
                            <a:schemeClr val="tx1">
                              <a:lumMod val="95000"/>
                              <a:lumOff val="5000"/>
                            </a:schemeClr>
                          </a:solidFill>
                          <a:effectLst/>
                        </a:rPr>
                        <a:t>Admin/Nodal Officer of all hierarchical levels need to enter the Mobile Number(s) of Admin of their lower tier (s)</a:t>
                      </a:r>
                    </a:p>
                    <a:p>
                      <a:pPr marL="342900" lvl="0" indent="-342900" algn="just">
                        <a:lnSpc>
                          <a:spcPct val="107000"/>
                        </a:lnSpc>
                        <a:spcAft>
                          <a:spcPts val="0"/>
                        </a:spcAft>
                        <a:buFont typeface="Symbol" panose="05050102010706020507" pitchFamily="18" charset="2"/>
                        <a:buChar char=""/>
                      </a:pPr>
                      <a:r>
                        <a:rPr lang="en-US" sz="2000" b="0" dirty="0">
                          <a:solidFill>
                            <a:srgbClr val="0070C0"/>
                          </a:solidFill>
                          <a:effectLst/>
                        </a:rPr>
                        <a:t>Admin/Nodal Officer of all hierarchical levels need to enter the Mobile Number(s) of Officials (at that level) earmarked for field level inspection</a:t>
                      </a:r>
                    </a:p>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During field level inspections, Officials need to ensure that the GPS is ON in their Mobile devices. Otherwise, he/she will face technical issue while uploading photographs.</a:t>
                      </a:r>
                    </a:p>
                    <a:p>
                      <a:pPr marL="342900" lvl="0" indent="-342900" algn="just">
                        <a:lnSpc>
                          <a:spcPct val="107000"/>
                        </a:lnSpc>
                        <a:spcAft>
                          <a:spcPts val="0"/>
                        </a:spcAft>
                        <a:buFont typeface="Symbol" panose="05050102010706020507" pitchFamily="18" charset="2"/>
                        <a:buChar char=""/>
                      </a:pPr>
                      <a:endParaRPr lang="en-US" sz="1800" b="0" dirty="0">
                        <a:solidFill>
                          <a:schemeClr val="bg2">
                            <a:lumMod val="10000"/>
                          </a:schemeClr>
                        </a:solidFill>
                        <a:effectLst/>
                      </a:endParaRPr>
                    </a:p>
                  </a:txBody>
                  <a:tcPr marL="68580" marR="68580" marT="0" marB="0">
                    <a:noFill/>
                  </a:tcPr>
                </a:tc>
                <a:extLst>
                  <a:ext uri="{0D108BD9-81ED-4DB2-BD59-A6C34878D82A}">
                    <a16:rowId xmlns:a16="http://schemas.microsoft.com/office/drawing/2014/main" val="2910632098"/>
                  </a:ext>
                </a:extLst>
              </a:tr>
            </a:tbl>
          </a:graphicData>
        </a:graphic>
      </p:graphicFrame>
      <p:sp>
        <p:nvSpPr>
          <p:cNvPr id="6" name="Rectangle 5">
            <a:extLst>
              <a:ext uri="{FF2B5EF4-FFF2-40B4-BE49-F238E27FC236}">
                <a16:creationId xmlns:a16="http://schemas.microsoft.com/office/drawing/2014/main" id="{82D34C44-F914-2466-9F7D-B534630A3340}"/>
              </a:ext>
            </a:extLst>
          </p:cNvPr>
          <p:cNvSpPr/>
          <p:nvPr/>
        </p:nvSpPr>
        <p:spPr>
          <a:xfrm>
            <a:off x="1244630" y="1549520"/>
            <a:ext cx="9791662" cy="674224"/>
          </a:xfrm>
          <a:prstGeom prst="rect">
            <a:avLst/>
          </a:prstGeom>
        </p:spPr>
        <p:txBody>
          <a:bodyPr wrap="square">
            <a:spAutoFit/>
          </a:bodyPr>
          <a:lstStyle/>
          <a:p>
            <a:pPr algn="ctr">
              <a:lnSpc>
                <a:spcPct val="107000"/>
              </a:lnSpc>
              <a:spcAft>
                <a:spcPts val="0"/>
              </a:spcAft>
            </a:pPr>
            <a:r>
              <a:rPr lang="en-US" b="1" i="1" dirty="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CHECKLIST</a:t>
            </a:r>
            <a:endParaRPr lang="en-US" sz="1400" b="1" i="1" dirty="0">
              <a:solidFill>
                <a:srgbClr val="C00000"/>
              </a:solidFill>
              <a:effectLst/>
              <a:latin typeface="Aptos Display"/>
              <a:ea typeface="Calibri" panose="020F0502020204030204" pitchFamily="34" charset="0"/>
              <a:cs typeface="Times New Roman" panose="02020603050405020304" pitchFamily="18" charset="0"/>
            </a:endParaRPr>
          </a:p>
          <a:p>
            <a:pPr algn="ctr">
              <a:lnSpc>
                <a:spcPct val="107000"/>
              </a:lnSpc>
              <a:spcAft>
                <a:spcPts val="0"/>
              </a:spcAft>
            </a:pPr>
            <a:r>
              <a:rPr lang="en-US" b="1" u="sng" dirty="0">
                <a:solidFill>
                  <a:schemeClr val="accent5">
                    <a:lumMod val="50000"/>
                  </a:schemeClr>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Followings may be ensured</a:t>
            </a:r>
            <a:endParaRPr lang="en-US" u="sng"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9722" y="732996"/>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What are the Check Lists for successful implementation?</a:t>
            </a:r>
          </a:p>
        </p:txBody>
      </p:sp>
    </p:spTree>
    <p:extLst>
      <p:ext uri="{BB962C8B-B14F-4D97-AF65-F5344CB8AC3E}">
        <p14:creationId xmlns:p14="http://schemas.microsoft.com/office/powerpoint/2010/main" val="33283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9EECA649-BED0-84F2-5495-71840751CCCF}"/>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D9A64B08-6C96-9424-AA2C-DCC88043A243}"/>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348F450-337A-416F-DB2B-72D1F5F448FA}"/>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9A1088B-1331-86C2-461D-A4F22C3C66BC}"/>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99722" y="732996"/>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How to reach to Help Desk? What is the Issue Escalation Matrix?</a:t>
            </a:r>
          </a:p>
        </p:txBody>
      </p:sp>
      <p:sp>
        <p:nvSpPr>
          <p:cNvPr id="8" name="Rectangle 7">
            <a:extLst>
              <a:ext uri="{FF2B5EF4-FFF2-40B4-BE49-F238E27FC236}">
                <a16:creationId xmlns:a16="http://schemas.microsoft.com/office/drawing/2014/main" id="{6A558B53-ACAF-FC96-2BA2-CAD6572392D6}"/>
              </a:ext>
            </a:extLst>
          </p:cNvPr>
          <p:cNvSpPr/>
          <p:nvPr/>
        </p:nvSpPr>
        <p:spPr>
          <a:xfrm>
            <a:off x="1141553" y="1337458"/>
            <a:ext cx="9791662" cy="1310743"/>
          </a:xfrm>
          <a:prstGeom prst="rect">
            <a:avLst/>
          </a:prstGeom>
        </p:spPr>
        <p:txBody>
          <a:bodyPr wrap="square">
            <a:spAutoFit/>
          </a:bodyPr>
          <a:lstStyle/>
          <a:p>
            <a:pPr algn="ctr">
              <a:lnSpc>
                <a:spcPct val="107000"/>
              </a:lnSpc>
              <a:spcAft>
                <a:spcPts val="0"/>
              </a:spcAft>
            </a:pPr>
            <a:r>
              <a:rPr lang="en-US" b="1" i="1" dirty="0">
                <a:solidFill>
                  <a:srgbClr val="00206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FIMS Implementation Issue - Escalation Matrix</a:t>
            </a:r>
          </a:p>
          <a:p>
            <a:pPr algn="ctr">
              <a:lnSpc>
                <a:spcPct val="107000"/>
              </a:lnSpc>
              <a:spcAft>
                <a:spcPts val="0"/>
              </a:spcAft>
            </a:pPr>
            <a:r>
              <a:rPr lang="en-US" sz="2400" b="1" i="1" dirty="0">
                <a:solidFill>
                  <a:srgbClr val="C00000"/>
                </a:solidFill>
                <a:effectLst/>
                <a:latin typeface="Aptos Display"/>
                <a:ea typeface="Calibri" panose="020F0502020204030204" pitchFamily="34" charset="0"/>
                <a:cs typeface="Times New Roman" panose="02020603050405020304" pitchFamily="18" charset="0"/>
              </a:rPr>
              <a:t>Districts / Sub-Divisions / Blocks / ULBs</a:t>
            </a:r>
          </a:p>
          <a:p>
            <a:pPr algn="ctr">
              <a:lnSpc>
                <a:spcPct val="107000"/>
              </a:lnSpc>
              <a:spcAft>
                <a:spcPts val="0"/>
              </a:spcAft>
            </a:pPr>
            <a:endParaRPr lang="en-US" sz="1400" b="1" i="1" dirty="0">
              <a:solidFill>
                <a:srgbClr val="002060"/>
              </a:solidFill>
              <a:latin typeface="Aptos Display"/>
              <a:ea typeface="Calibri" panose="020F0502020204030204" pitchFamily="34" charset="0"/>
              <a:cs typeface="Times New Roman" panose="02020603050405020304" pitchFamily="18" charset="0"/>
            </a:endParaRPr>
          </a:p>
          <a:p>
            <a:pPr algn="ctr">
              <a:lnSpc>
                <a:spcPct val="107000"/>
              </a:lnSpc>
              <a:spcAft>
                <a:spcPts val="0"/>
              </a:spcAft>
            </a:pPr>
            <a:r>
              <a:rPr lang="en-US" b="1" u="sng" dirty="0">
                <a:solidFill>
                  <a:schemeClr val="accent5">
                    <a:lumMod val="50000"/>
                  </a:schemeClr>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Following route needs to be followed for resolution of issues</a:t>
            </a:r>
            <a:endParaRPr lang="en-US" u="sng"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85F4A30A-5D9D-CB6C-6D5D-76E38454C289}"/>
              </a:ext>
            </a:extLst>
          </p:cNvPr>
          <p:cNvGraphicFramePr>
            <a:graphicFrameLocks noGrp="1"/>
          </p:cNvGraphicFramePr>
          <p:nvPr>
            <p:extLst>
              <p:ext uri="{D42A27DB-BD31-4B8C-83A1-F6EECF244321}">
                <p14:modId xmlns:p14="http://schemas.microsoft.com/office/powerpoint/2010/main" val="164125836"/>
              </p:ext>
            </p:extLst>
          </p:nvPr>
        </p:nvGraphicFramePr>
        <p:xfrm>
          <a:off x="476007" y="2724679"/>
          <a:ext cx="11328908" cy="978408"/>
        </p:xfrm>
        <a:graphic>
          <a:graphicData uri="http://schemas.openxmlformats.org/drawingml/2006/table">
            <a:tbl>
              <a:tblPr firstRow="1" firstCol="1" bandRow="1">
                <a:tableStyleId>{5C22544A-7EE6-4342-B048-85BDC9FD1C3A}</a:tableStyleId>
              </a:tblPr>
              <a:tblGrid>
                <a:gridCol w="11328908">
                  <a:extLst>
                    <a:ext uri="{9D8B030D-6E8A-4147-A177-3AD203B41FA5}">
                      <a16:colId xmlns:a16="http://schemas.microsoft.com/office/drawing/2014/main" val="2830242705"/>
                    </a:ext>
                  </a:extLst>
                </a:gridCol>
              </a:tblGrid>
              <a:tr h="0">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For </a:t>
                      </a:r>
                      <a:r>
                        <a:rPr lang="en-US" sz="2000" b="0" u="sng" dirty="0">
                          <a:solidFill>
                            <a:srgbClr val="C00000"/>
                          </a:solidFill>
                          <a:effectLst/>
                        </a:rPr>
                        <a:t>Administrative Clarifications/Issues</a:t>
                      </a:r>
                      <a:r>
                        <a:rPr lang="en-US" sz="2000" b="0" dirty="0">
                          <a:solidFill>
                            <a:schemeClr val="bg2">
                              <a:lumMod val="10000"/>
                            </a:schemeClr>
                          </a:solidFill>
                          <a:effectLst/>
                        </a:rPr>
                        <a:t>, Officials need to contact with the </a:t>
                      </a:r>
                      <a:r>
                        <a:rPr lang="en-US" sz="2000" b="0" dirty="0">
                          <a:solidFill>
                            <a:srgbClr val="C00000"/>
                          </a:solidFill>
                          <a:effectLst/>
                        </a:rPr>
                        <a:t>Nodal Officer (FIMS) </a:t>
                      </a:r>
                      <a:r>
                        <a:rPr lang="en-US" sz="2000" b="0" dirty="0">
                          <a:solidFill>
                            <a:schemeClr val="tx1">
                              <a:lumMod val="95000"/>
                              <a:lumOff val="5000"/>
                            </a:schemeClr>
                          </a:solidFill>
                          <a:effectLst/>
                        </a:rPr>
                        <a:t>of concerned District/Sub-division/Block/ULB </a:t>
                      </a:r>
                      <a:r>
                        <a:rPr lang="en-US" sz="2000" b="0" dirty="0">
                          <a:solidFill>
                            <a:schemeClr val="bg2">
                              <a:lumMod val="10000"/>
                            </a:schemeClr>
                          </a:solidFill>
                          <a:effectLst/>
                        </a:rPr>
                        <a:t>through Email/Contact Phone Number</a:t>
                      </a:r>
                    </a:p>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If needed, concerned Nodal Officer in turn may get in touch with higher authorities</a:t>
                      </a:r>
                      <a:endParaRPr lang="en-US" sz="1600" b="0" dirty="0">
                        <a:solidFill>
                          <a:schemeClr val="bg2">
                            <a:lumMod val="10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graphicFrame>
        <p:nvGraphicFramePr>
          <p:cNvPr id="10" name="Table 9">
            <a:extLst>
              <a:ext uri="{FF2B5EF4-FFF2-40B4-BE49-F238E27FC236}">
                <a16:creationId xmlns:a16="http://schemas.microsoft.com/office/drawing/2014/main" id="{0E78773B-19AB-C8C0-3176-98776B6B967D}"/>
              </a:ext>
            </a:extLst>
          </p:cNvPr>
          <p:cNvGraphicFramePr>
            <a:graphicFrameLocks noGrp="1"/>
          </p:cNvGraphicFramePr>
          <p:nvPr>
            <p:extLst>
              <p:ext uri="{D42A27DB-BD31-4B8C-83A1-F6EECF244321}">
                <p14:modId xmlns:p14="http://schemas.microsoft.com/office/powerpoint/2010/main" val="373637990"/>
              </p:ext>
            </p:extLst>
          </p:nvPr>
        </p:nvGraphicFramePr>
        <p:xfrm>
          <a:off x="476008" y="4253158"/>
          <a:ext cx="11328908" cy="1940497"/>
        </p:xfrm>
        <a:graphic>
          <a:graphicData uri="http://schemas.openxmlformats.org/drawingml/2006/table">
            <a:tbl>
              <a:tblPr firstRow="1" firstCol="1" bandRow="1">
                <a:tableStyleId>{5C22544A-7EE6-4342-B048-85BDC9FD1C3A}</a:tableStyleId>
              </a:tblPr>
              <a:tblGrid>
                <a:gridCol w="11328908">
                  <a:extLst>
                    <a:ext uri="{9D8B030D-6E8A-4147-A177-3AD203B41FA5}">
                      <a16:colId xmlns:a16="http://schemas.microsoft.com/office/drawing/2014/main" val="2830242705"/>
                    </a:ext>
                  </a:extLst>
                </a:gridCol>
              </a:tblGrid>
              <a:tr h="0">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For </a:t>
                      </a:r>
                      <a:r>
                        <a:rPr lang="en-US" sz="2000" b="0" dirty="0">
                          <a:solidFill>
                            <a:srgbClr val="C00000"/>
                          </a:solidFill>
                          <a:effectLst/>
                        </a:rPr>
                        <a:t>Training/</a:t>
                      </a:r>
                      <a:r>
                        <a:rPr lang="en-US" sz="2000" b="0" u="sng" dirty="0">
                          <a:solidFill>
                            <a:srgbClr val="C00000"/>
                          </a:solidFill>
                          <a:effectLst/>
                        </a:rPr>
                        <a:t>Technical Clarifications/Issues</a:t>
                      </a:r>
                      <a:r>
                        <a:rPr lang="en-US" sz="2000" b="0" dirty="0">
                          <a:solidFill>
                            <a:schemeClr val="bg2">
                              <a:lumMod val="10000"/>
                            </a:schemeClr>
                          </a:solidFill>
                          <a:effectLst/>
                        </a:rPr>
                        <a:t>, Officials need to contact with the </a:t>
                      </a:r>
                      <a:r>
                        <a:rPr lang="en-US" sz="2000" b="0" dirty="0">
                          <a:solidFill>
                            <a:srgbClr val="C00000"/>
                          </a:solidFill>
                          <a:effectLst/>
                        </a:rPr>
                        <a:t>DIO/ADIO, NIC </a:t>
                      </a:r>
                      <a:r>
                        <a:rPr lang="en-US" sz="2000" b="0" dirty="0">
                          <a:solidFill>
                            <a:schemeClr val="bg2">
                              <a:lumMod val="10000"/>
                            </a:schemeClr>
                          </a:solidFill>
                          <a:effectLst/>
                        </a:rPr>
                        <a:t>of concerned District through Email/Contact Phone Number</a:t>
                      </a:r>
                    </a:p>
                    <a:p>
                      <a:pPr marL="342900" lvl="0" indent="-342900" algn="just">
                        <a:lnSpc>
                          <a:spcPct val="107000"/>
                        </a:lnSpc>
                        <a:spcAft>
                          <a:spcPts val="0"/>
                        </a:spcAft>
                        <a:buFont typeface="Symbol" panose="05050102010706020507" pitchFamily="18" charset="2"/>
                        <a:buChar char=""/>
                      </a:pPr>
                      <a:r>
                        <a:rPr lang="en-US" sz="2000" b="0" u="sng" dirty="0">
                          <a:solidFill>
                            <a:schemeClr val="bg2">
                              <a:lumMod val="10000"/>
                            </a:schemeClr>
                          </a:solidFill>
                          <a:effectLst/>
                        </a:rPr>
                        <a:t>If needed, DIO/ADIO in turn may get in touch with the Central Help Desk </a:t>
                      </a:r>
                      <a:r>
                        <a:rPr lang="en-US" sz="2000" b="0" dirty="0">
                          <a:solidFill>
                            <a:schemeClr val="bg2">
                              <a:lumMod val="10000"/>
                            </a:schemeClr>
                          </a:solidFill>
                          <a:effectLst/>
                        </a:rPr>
                        <a:t>through Email/Contact Phone Number</a:t>
                      </a:r>
                    </a:p>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Contact details of Nodal Officers (FIMS) / DIOs / ADIOs may be circulated by District</a:t>
                      </a:r>
                      <a:r>
                        <a:rPr lang="en-US" sz="2000" b="0" baseline="0" dirty="0">
                          <a:solidFill>
                            <a:schemeClr val="bg2">
                              <a:lumMod val="10000"/>
                            </a:schemeClr>
                          </a:solidFill>
                          <a:effectLst/>
                        </a:rPr>
                        <a:t> Authorities for smooth execution of FIMS</a:t>
                      </a:r>
                      <a:endParaRPr lang="en-US" sz="1600" b="0" dirty="0">
                        <a:solidFill>
                          <a:schemeClr val="bg2">
                            <a:lumMod val="10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spTree>
    <p:extLst>
      <p:ext uri="{BB962C8B-B14F-4D97-AF65-F5344CB8AC3E}">
        <p14:creationId xmlns:p14="http://schemas.microsoft.com/office/powerpoint/2010/main" val="1600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9EECA649-BED0-84F2-5495-71840751CCCF}"/>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D9A64B08-6C96-9424-AA2C-DCC88043A243}"/>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348F450-337A-416F-DB2B-72D1F5F448FA}"/>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9A1088B-1331-86C2-461D-A4F22C3C66BC}"/>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99722" y="732996"/>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How to reach to Help Desk? What is the Issue Escalation Matrix?</a:t>
            </a:r>
          </a:p>
        </p:txBody>
      </p:sp>
      <p:sp>
        <p:nvSpPr>
          <p:cNvPr id="8" name="Rectangle 7">
            <a:extLst>
              <a:ext uri="{FF2B5EF4-FFF2-40B4-BE49-F238E27FC236}">
                <a16:creationId xmlns:a16="http://schemas.microsoft.com/office/drawing/2014/main" id="{6A558B53-ACAF-FC96-2BA2-CAD6572392D6}"/>
              </a:ext>
            </a:extLst>
          </p:cNvPr>
          <p:cNvSpPr/>
          <p:nvPr/>
        </p:nvSpPr>
        <p:spPr>
          <a:xfrm>
            <a:off x="1141553" y="1337458"/>
            <a:ext cx="9791662" cy="1376595"/>
          </a:xfrm>
          <a:prstGeom prst="rect">
            <a:avLst/>
          </a:prstGeom>
        </p:spPr>
        <p:txBody>
          <a:bodyPr wrap="square">
            <a:spAutoFit/>
          </a:bodyPr>
          <a:lstStyle/>
          <a:p>
            <a:pPr algn="ctr">
              <a:lnSpc>
                <a:spcPct val="107000"/>
              </a:lnSpc>
              <a:spcAft>
                <a:spcPts val="0"/>
              </a:spcAft>
            </a:pPr>
            <a:r>
              <a:rPr lang="en-US" b="1" i="1" dirty="0">
                <a:solidFill>
                  <a:srgbClr val="00206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FIMS Implementation Issue - Escalation Matrix</a:t>
            </a:r>
          </a:p>
          <a:p>
            <a:pPr algn="ctr">
              <a:lnSpc>
                <a:spcPct val="107000"/>
              </a:lnSpc>
              <a:spcAft>
                <a:spcPts val="0"/>
              </a:spcAft>
            </a:pPr>
            <a:r>
              <a:rPr lang="en-US" sz="2800" b="1" i="1" dirty="0">
                <a:solidFill>
                  <a:srgbClr val="C00000"/>
                </a:solidFill>
                <a:latin typeface="Aptos Display"/>
                <a:ea typeface="Calibri" panose="020F0502020204030204" pitchFamily="34" charset="0"/>
                <a:cs typeface="Times New Roman" panose="02020603050405020304" pitchFamily="18" charset="0"/>
              </a:rPr>
              <a:t>Administrative</a:t>
            </a:r>
            <a:r>
              <a:rPr lang="en-US" sz="1400" b="1" i="1" dirty="0">
                <a:solidFill>
                  <a:srgbClr val="C00000"/>
                </a:solidFill>
                <a:latin typeface="Aptos Display"/>
                <a:ea typeface="Calibri" panose="020F0502020204030204" pitchFamily="34" charset="0"/>
                <a:cs typeface="Times New Roman" panose="02020603050405020304" pitchFamily="18" charset="0"/>
              </a:rPr>
              <a:t> </a:t>
            </a:r>
            <a:r>
              <a:rPr lang="en-US" sz="2800" b="1" i="1" dirty="0">
                <a:solidFill>
                  <a:srgbClr val="C00000"/>
                </a:solidFill>
                <a:latin typeface="Aptos Display"/>
                <a:ea typeface="Calibri" panose="020F0502020204030204" pitchFamily="34" charset="0"/>
                <a:cs typeface="Times New Roman" panose="02020603050405020304" pitchFamily="18" charset="0"/>
              </a:rPr>
              <a:t>Departments</a:t>
            </a:r>
            <a:endParaRPr lang="en-US" sz="1400" b="1" i="1" dirty="0">
              <a:solidFill>
                <a:srgbClr val="C00000"/>
              </a:solidFill>
              <a:latin typeface="Aptos Display"/>
              <a:ea typeface="Calibri" panose="020F0502020204030204" pitchFamily="34" charset="0"/>
              <a:cs typeface="Times New Roman" panose="02020603050405020304" pitchFamily="18" charset="0"/>
            </a:endParaRPr>
          </a:p>
          <a:p>
            <a:pPr algn="ctr">
              <a:lnSpc>
                <a:spcPct val="107000"/>
              </a:lnSpc>
              <a:spcAft>
                <a:spcPts val="0"/>
              </a:spcAft>
            </a:pPr>
            <a:endParaRPr lang="en-US" sz="1400" b="1" i="1" dirty="0">
              <a:solidFill>
                <a:srgbClr val="002060"/>
              </a:solidFill>
              <a:latin typeface="Aptos Display"/>
              <a:ea typeface="Calibri" panose="020F0502020204030204" pitchFamily="34" charset="0"/>
              <a:cs typeface="Times New Roman" panose="02020603050405020304" pitchFamily="18" charset="0"/>
            </a:endParaRPr>
          </a:p>
          <a:p>
            <a:pPr algn="ctr">
              <a:lnSpc>
                <a:spcPct val="107000"/>
              </a:lnSpc>
              <a:spcAft>
                <a:spcPts val="0"/>
              </a:spcAft>
            </a:pPr>
            <a:r>
              <a:rPr lang="en-US" b="1" u="sng" dirty="0">
                <a:solidFill>
                  <a:schemeClr val="accent5">
                    <a:lumMod val="50000"/>
                  </a:schemeClr>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Following route needs to be followed for resolution of issues</a:t>
            </a:r>
            <a:endParaRPr lang="en-US" u="sng"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8C837607-F77C-09B2-600D-2C7351242768}"/>
              </a:ext>
            </a:extLst>
          </p:cNvPr>
          <p:cNvGraphicFramePr>
            <a:graphicFrameLocks noGrp="1"/>
          </p:cNvGraphicFramePr>
          <p:nvPr>
            <p:extLst>
              <p:ext uri="{D42A27DB-BD31-4B8C-83A1-F6EECF244321}">
                <p14:modId xmlns:p14="http://schemas.microsoft.com/office/powerpoint/2010/main" val="2051004955"/>
              </p:ext>
            </p:extLst>
          </p:nvPr>
        </p:nvGraphicFramePr>
        <p:xfrm>
          <a:off x="365855" y="2963434"/>
          <a:ext cx="11549211" cy="962089"/>
        </p:xfrm>
        <a:graphic>
          <a:graphicData uri="http://schemas.openxmlformats.org/drawingml/2006/table">
            <a:tbl>
              <a:tblPr firstRow="1" firstCol="1" bandRow="1">
                <a:tableStyleId>{5C22544A-7EE6-4342-B048-85BDC9FD1C3A}</a:tableStyleId>
              </a:tblPr>
              <a:tblGrid>
                <a:gridCol w="11549211">
                  <a:extLst>
                    <a:ext uri="{9D8B030D-6E8A-4147-A177-3AD203B41FA5}">
                      <a16:colId xmlns:a16="http://schemas.microsoft.com/office/drawing/2014/main" val="2830242705"/>
                    </a:ext>
                  </a:extLst>
                </a:gridCol>
              </a:tblGrid>
              <a:tr h="0">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For </a:t>
                      </a:r>
                      <a:r>
                        <a:rPr lang="en-US" sz="2000" b="0" u="sng" dirty="0">
                          <a:solidFill>
                            <a:srgbClr val="C00000"/>
                          </a:solidFill>
                          <a:effectLst/>
                        </a:rPr>
                        <a:t>Administrative Clarifications/Issues</a:t>
                      </a:r>
                      <a:r>
                        <a:rPr lang="en-US" sz="2000" b="0" dirty="0">
                          <a:solidFill>
                            <a:schemeClr val="bg2">
                              <a:lumMod val="10000"/>
                            </a:schemeClr>
                          </a:solidFill>
                          <a:effectLst/>
                        </a:rPr>
                        <a:t>, Officials need to contact with the </a:t>
                      </a:r>
                      <a:r>
                        <a:rPr lang="en-US" sz="2000" b="0" dirty="0">
                          <a:solidFill>
                            <a:srgbClr val="C00000"/>
                          </a:solidFill>
                          <a:effectLst/>
                        </a:rPr>
                        <a:t>Nodal Officer (FIMS) </a:t>
                      </a:r>
                      <a:r>
                        <a:rPr lang="en-US" sz="2000" b="0" dirty="0">
                          <a:solidFill>
                            <a:schemeClr val="tx1">
                              <a:lumMod val="95000"/>
                              <a:lumOff val="5000"/>
                            </a:schemeClr>
                          </a:solidFill>
                          <a:effectLst/>
                        </a:rPr>
                        <a:t>of concerned Department</a:t>
                      </a:r>
                      <a:endParaRPr lang="en-US" sz="20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If needed, concerned Nodal Officer in turn may get in touch with higher authorities</a:t>
                      </a:r>
                      <a:endParaRPr lang="en-US" sz="1600" b="0" dirty="0">
                        <a:solidFill>
                          <a:schemeClr val="bg2">
                            <a:lumMod val="10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graphicFrame>
        <p:nvGraphicFramePr>
          <p:cNvPr id="13" name="Table 12">
            <a:extLst>
              <a:ext uri="{FF2B5EF4-FFF2-40B4-BE49-F238E27FC236}">
                <a16:creationId xmlns:a16="http://schemas.microsoft.com/office/drawing/2014/main" id="{3D094232-B20C-70A2-18A4-DE81EF43389D}"/>
              </a:ext>
            </a:extLst>
          </p:cNvPr>
          <p:cNvGraphicFramePr>
            <a:graphicFrameLocks noGrp="1"/>
          </p:cNvGraphicFramePr>
          <p:nvPr>
            <p:extLst>
              <p:ext uri="{D42A27DB-BD31-4B8C-83A1-F6EECF244321}">
                <p14:modId xmlns:p14="http://schemas.microsoft.com/office/powerpoint/2010/main" val="3561459240"/>
              </p:ext>
            </p:extLst>
          </p:nvPr>
        </p:nvGraphicFramePr>
        <p:xfrm>
          <a:off x="365855" y="4602415"/>
          <a:ext cx="11549211" cy="1750883"/>
        </p:xfrm>
        <a:graphic>
          <a:graphicData uri="http://schemas.openxmlformats.org/drawingml/2006/table">
            <a:tbl>
              <a:tblPr firstRow="1" firstCol="1" bandRow="1">
                <a:tableStyleId>{5C22544A-7EE6-4342-B048-85BDC9FD1C3A}</a:tableStyleId>
              </a:tblPr>
              <a:tblGrid>
                <a:gridCol w="11549211">
                  <a:extLst>
                    <a:ext uri="{9D8B030D-6E8A-4147-A177-3AD203B41FA5}">
                      <a16:colId xmlns:a16="http://schemas.microsoft.com/office/drawing/2014/main" val="2830242705"/>
                    </a:ext>
                  </a:extLst>
                </a:gridCol>
              </a:tblGrid>
              <a:tr h="1750883">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For </a:t>
                      </a:r>
                      <a:r>
                        <a:rPr lang="en-US" sz="2000" b="0" u="sng" dirty="0">
                          <a:solidFill>
                            <a:srgbClr val="C00000"/>
                          </a:solidFill>
                          <a:effectLst/>
                        </a:rPr>
                        <a:t>Training/Technical Clarifications/Issues</a:t>
                      </a:r>
                      <a:r>
                        <a:rPr lang="en-US" sz="2000" b="0" dirty="0">
                          <a:solidFill>
                            <a:schemeClr val="bg2">
                              <a:lumMod val="10000"/>
                            </a:schemeClr>
                          </a:solidFill>
                          <a:effectLst/>
                        </a:rPr>
                        <a:t>, Officials need to contact with the </a:t>
                      </a:r>
                      <a:r>
                        <a:rPr lang="en-US" sz="2000" b="0" dirty="0">
                          <a:solidFill>
                            <a:srgbClr val="C00000"/>
                          </a:solidFill>
                          <a:effectLst/>
                        </a:rPr>
                        <a:t>SSPs (trained on FIMS) </a:t>
                      </a:r>
                      <a:r>
                        <a:rPr lang="en-US" sz="2000" b="0" dirty="0">
                          <a:solidFill>
                            <a:schemeClr val="tx1">
                              <a:lumMod val="95000"/>
                              <a:lumOff val="5000"/>
                            </a:schemeClr>
                          </a:solidFill>
                          <a:effectLst/>
                        </a:rPr>
                        <a:t>posted in the concerned department</a:t>
                      </a:r>
                      <a:endParaRPr lang="en-US" sz="20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000" b="0" u="sng" dirty="0">
                          <a:solidFill>
                            <a:schemeClr val="bg2">
                              <a:lumMod val="10000"/>
                            </a:schemeClr>
                          </a:solidFill>
                          <a:effectLst/>
                        </a:rPr>
                        <a:t>If needed, the SSPs in turn may get in touch with the Central Help Desk </a:t>
                      </a:r>
                      <a:r>
                        <a:rPr lang="en-US" sz="2000" b="0" dirty="0">
                          <a:solidFill>
                            <a:schemeClr val="bg2">
                              <a:lumMod val="10000"/>
                            </a:schemeClr>
                          </a:solidFill>
                          <a:effectLst/>
                        </a:rPr>
                        <a:t>through Email/Contact Phone Number</a:t>
                      </a:r>
                    </a:p>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Contact details of Nodal Officers (FIMS) / SSPs may be circulated by Departments</a:t>
                      </a:r>
                      <a:r>
                        <a:rPr lang="en-US" sz="2000" b="0" baseline="0" dirty="0">
                          <a:solidFill>
                            <a:schemeClr val="bg2">
                              <a:lumMod val="10000"/>
                            </a:schemeClr>
                          </a:solidFill>
                          <a:effectLst/>
                        </a:rPr>
                        <a:t> for smooth execution of FIMS</a:t>
                      </a:r>
                      <a:endParaRPr lang="en-US" sz="1600" b="0" dirty="0">
                        <a:solidFill>
                          <a:schemeClr val="bg2">
                            <a:lumMod val="10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spTree>
    <p:extLst>
      <p:ext uri="{BB962C8B-B14F-4D97-AF65-F5344CB8AC3E}">
        <p14:creationId xmlns:p14="http://schemas.microsoft.com/office/powerpoint/2010/main" val="30569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D7387AF2-A734-E1CD-B664-F3CD723EF936}"/>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4F6BDB68-5E0A-3FBA-3EFA-B038690F30E8}"/>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D85B3EB1-57F4-EACC-D81A-BA5A652DEE4B}"/>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4ACBE23F-5D64-CD90-47A2-858FD6CB03A8}"/>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3D094232-B20C-70A2-18A4-DE81EF43389D}"/>
              </a:ext>
            </a:extLst>
          </p:cNvPr>
          <p:cNvGraphicFramePr>
            <a:graphicFrameLocks noGrp="1"/>
          </p:cNvGraphicFramePr>
          <p:nvPr>
            <p:extLst>
              <p:ext uri="{D42A27DB-BD31-4B8C-83A1-F6EECF244321}">
                <p14:modId xmlns:p14="http://schemas.microsoft.com/office/powerpoint/2010/main" val="1477548665"/>
              </p:ext>
            </p:extLst>
          </p:nvPr>
        </p:nvGraphicFramePr>
        <p:xfrm>
          <a:off x="661141" y="2296058"/>
          <a:ext cx="10958640" cy="3571177"/>
        </p:xfrm>
        <a:graphic>
          <a:graphicData uri="http://schemas.openxmlformats.org/drawingml/2006/table">
            <a:tbl>
              <a:tblPr firstRow="1" firstCol="1" bandRow="1">
                <a:tableStyleId>{5C22544A-7EE6-4342-B048-85BDC9FD1C3A}</a:tableStyleId>
              </a:tblPr>
              <a:tblGrid>
                <a:gridCol w="10958640">
                  <a:extLst>
                    <a:ext uri="{9D8B030D-6E8A-4147-A177-3AD203B41FA5}">
                      <a16:colId xmlns:a16="http://schemas.microsoft.com/office/drawing/2014/main" val="2830242705"/>
                    </a:ext>
                  </a:extLst>
                </a:gridCol>
              </a:tblGrid>
              <a:tr h="2367190">
                <a:tc>
                  <a:txBody>
                    <a:bodyPr/>
                    <a:lstStyle/>
                    <a:p>
                      <a:pPr marL="342900" lvl="0"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For resolution of </a:t>
                      </a:r>
                      <a:r>
                        <a:rPr lang="en-US" sz="2000" b="0" u="sng" dirty="0">
                          <a:solidFill>
                            <a:srgbClr val="C00000"/>
                          </a:solidFill>
                          <a:effectLst/>
                        </a:rPr>
                        <a:t>Technical Clarifications/Issues</a:t>
                      </a:r>
                      <a:r>
                        <a:rPr lang="en-US" sz="2000" b="0" dirty="0">
                          <a:solidFill>
                            <a:schemeClr val="bg2">
                              <a:lumMod val="10000"/>
                            </a:schemeClr>
                          </a:solidFill>
                          <a:effectLst/>
                        </a:rPr>
                        <a:t>, </a:t>
                      </a:r>
                    </a:p>
                    <a:p>
                      <a:pPr marL="342900" lvl="0" indent="-342900" algn="just">
                        <a:lnSpc>
                          <a:spcPct val="107000"/>
                        </a:lnSpc>
                        <a:spcAft>
                          <a:spcPts val="0"/>
                        </a:spcAft>
                        <a:buFont typeface="Symbol" panose="05050102010706020507" pitchFamily="18" charset="2"/>
                        <a:buChar char=""/>
                      </a:pPr>
                      <a:endParaRPr lang="en-US" sz="2000" b="0" dirty="0">
                        <a:solidFill>
                          <a:schemeClr val="bg2">
                            <a:lumMod val="10000"/>
                          </a:schemeClr>
                        </a:solidFill>
                        <a:effectLst/>
                      </a:endParaRPr>
                    </a:p>
                    <a:p>
                      <a:pPr marL="800100" lvl="1"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Officials of Districts/Sub-Divisions/Block</a:t>
                      </a:r>
                      <a:r>
                        <a:rPr lang="en-US" sz="2000" b="0" baseline="0" dirty="0">
                          <a:solidFill>
                            <a:schemeClr val="bg2">
                              <a:lumMod val="10000"/>
                            </a:schemeClr>
                          </a:solidFill>
                          <a:effectLst/>
                        </a:rPr>
                        <a:t>s need to connect with DIO/ADIO NIC of concerned district (</a:t>
                      </a:r>
                      <a:r>
                        <a:rPr lang="en-US" sz="2000" b="0" baseline="0" dirty="0">
                          <a:solidFill>
                            <a:schemeClr val="bg2">
                              <a:lumMod val="10000"/>
                            </a:schemeClr>
                          </a:solidFill>
                          <a:effectLst/>
                          <a:hlinkClick r:id="rId3"/>
                        </a:rPr>
                        <a:t>https://wb.nic.in/district-centres</a:t>
                      </a:r>
                      <a:r>
                        <a:rPr lang="en-US" sz="2000" b="0" baseline="0" dirty="0">
                          <a:solidFill>
                            <a:schemeClr val="bg2">
                              <a:lumMod val="10000"/>
                            </a:schemeClr>
                          </a:solidFill>
                          <a:effectLst/>
                        </a:rPr>
                        <a:t>).</a:t>
                      </a:r>
                    </a:p>
                    <a:p>
                      <a:pPr marL="800100" lvl="1" indent="-342900" algn="just">
                        <a:lnSpc>
                          <a:spcPct val="107000"/>
                        </a:lnSpc>
                        <a:spcAft>
                          <a:spcPts val="0"/>
                        </a:spcAft>
                        <a:buFont typeface="Symbol" panose="05050102010706020507" pitchFamily="18" charset="2"/>
                        <a:buChar char=""/>
                      </a:pPr>
                      <a:endParaRPr lang="en-US" sz="2000" b="0" baseline="0" dirty="0">
                        <a:solidFill>
                          <a:schemeClr val="bg2">
                            <a:lumMod val="10000"/>
                          </a:schemeClr>
                        </a:solidFill>
                        <a:effectLst/>
                      </a:endParaRPr>
                    </a:p>
                    <a:p>
                      <a:pPr marL="800100" lvl="1" indent="-342900" algn="just">
                        <a:lnSpc>
                          <a:spcPct val="107000"/>
                        </a:lnSpc>
                        <a:spcAft>
                          <a:spcPts val="0"/>
                        </a:spcAft>
                        <a:buFont typeface="Symbol" panose="05050102010706020507" pitchFamily="18" charset="2"/>
                        <a:buChar char=""/>
                      </a:pPr>
                      <a:r>
                        <a:rPr lang="en-US" sz="2000" b="0" baseline="0" dirty="0">
                          <a:solidFill>
                            <a:schemeClr val="bg2">
                              <a:lumMod val="10000"/>
                            </a:schemeClr>
                          </a:solidFill>
                          <a:effectLst/>
                        </a:rPr>
                        <a:t>Officials of Departments need to connect with SSPs posted in the concerned Department.</a:t>
                      </a:r>
                      <a:endParaRPr lang="en-US" sz="2000" b="0" dirty="0">
                        <a:solidFill>
                          <a:schemeClr val="bg2">
                            <a:lumMod val="10000"/>
                          </a:schemeClr>
                        </a:solidFill>
                        <a:effectLst/>
                      </a:endParaRPr>
                    </a:p>
                    <a:p>
                      <a:pPr marL="800100" lvl="1" indent="-342900" algn="just">
                        <a:lnSpc>
                          <a:spcPct val="107000"/>
                        </a:lnSpc>
                        <a:spcAft>
                          <a:spcPts val="0"/>
                        </a:spcAft>
                        <a:buFont typeface="Symbol" panose="05050102010706020507" pitchFamily="18" charset="2"/>
                        <a:buChar char=""/>
                      </a:pPr>
                      <a:endParaRPr lang="en-US" sz="2000" b="0" dirty="0">
                        <a:solidFill>
                          <a:schemeClr val="bg2">
                            <a:lumMod val="10000"/>
                          </a:schemeClr>
                        </a:solidFill>
                        <a:effectLst/>
                      </a:endParaRPr>
                    </a:p>
                    <a:p>
                      <a:pPr marL="800100" lvl="1" indent="-342900" algn="just">
                        <a:lnSpc>
                          <a:spcPct val="107000"/>
                        </a:lnSpc>
                        <a:spcAft>
                          <a:spcPts val="0"/>
                        </a:spcAft>
                        <a:buFont typeface="Symbol" panose="05050102010706020507" pitchFamily="18" charset="2"/>
                        <a:buChar char=""/>
                      </a:pPr>
                      <a:r>
                        <a:rPr lang="en-US" sz="2000" b="0" dirty="0">
                          <a:solidFill>
                            <a:schemeClr val="bg2">
                              <a:lumMod val="10000"/>
                            </a:schemeClr>
                          </a:solidFill>
                          <a:effectLst/>
                        </a:rPr>
                        <a:t>If needed,</a:t>
                      </a:r>
                      <a:r>
                        <a:rPr lang="en-US" sz="2000" b="0" baseline="0" dirty="0">
                          <a:solidFill>
                            <a:schemeClr val="bg2">
                              <a:lumMod val="10000"/>
                            </a:schemeClr>
                          </a:solidFill>
                          <a:effectLst/>
                        </a:rPr>
                        <a:t> </a:t>
                      </a:r>
                      <a:r>
                        <a:rPr lang="en-US" sz="2000" b="0" u="sng" dirty="0">
                          <a:solidFill>
                            <a:schemeClr val="bg2">
                              <a:lumMod val="10000"/>
                            </a:schemeClr>
                          </a:solidFill>
                          <a:effectLst/>
                        </a:rPr>
                        <a:t>DIO/ADIO</a:t>
                      </a:r>
                      <a:r>
                        <a:rPr lang="en-US" sz="2000" b="0" u="sng" baseline="0" dirty="0">
                          <a:solidFill>
                            <a:schemeClr val="bg2">
                              <a:lumMod val="10000"/>
                            </a:schemeClr>
                          </a:solidFill>
                          <a:effectLst/>
                        </a:rPr>
                        <a:t> from Districts and SSPs from Departments </a:t>
                      </a:r>
                      <a:r>
                        <a:rPr lang="en-US" sz="2000" b="0" baseline="0" dirty="0">
                          <a:solidFill>
                            <a:schemeClr val="bg2">
                              <a:lumMod val="10000"/>
                            </a:schemeClr>
                          </a:solidFill>
                          <a:effectLst/>
                        </a:rPr>
                        <a:t>may get in touch with the Central Help Desk </a:t>
                      </a:r>
                      <a:r>
                        <a:rPr lang="en-US" sz="2000" b="0" dirty="0">
                          <a:solidFill>
                            <a:schemeClr val="bg2">
                              <a:lumMod val="10000"/>
                            </a:schemeClr>
                          </a:solidFill>
                          <a:effectLst/>
                        </a:rPr>
                        <a:t>through Email/Contact Phone Number: -</a:t>
                      </a:r>
                    </a:p>
                    <a:p>
                      <a:pPr marL="1257300" lvl="2" indent="-342900" algn="just">
                        <a:lnSpc>
                          <a:spcPct val="107000"/>
                        </a:lnSpc>
                        <a:spcAft>
                          <a:spcPts val="0"/>
                        </a:spcAft>
                        <a:buFont typeface="Wingdings" panose="05000000000000000000" pitchFamily="2" charset="2"/>
                        <a:buChar char="q"/>
                      </a:pPr>
                      <a:r>
                        <a:rPr lang="en-US" sz="2000" b="0" dirty="0">
                          <a:solidFill>
                            <a:schemeClr val="tx1">
                              <a:lumMod val="95000"/>
                              <a:lumOff val="5000"/>
                            </a:schemeClr>
                          </a:solidFill>
                          <a:effectLst/>
                        </a:rPr>
                        <a:t>Email:</a:t>
                      </a:r>
                      <a:r>
                        <a:rPr lang="en-US" sz="2000" b="0" baseline="0" dirty="0">
                          <a:solidFill>
                            <a:schemeClr val="tx1">
                              <a:lumMod val="95000"/>
                              <a:lumOff val="5000"/>
                            </a:schemeClr>
                          </a:solidFill>
                          <a:effectLst/>
                        </a:rPr>
                        <a:t> </a:t>
                      </a:r>
                      <a:r>
                        <a:rPr lang="en-US" sz="2000" b="0" baseline="0" dirty="0">
                          <a:solidFill>
                            <a:schemeClr val="tx1">
                              <a:lumMod val="95000"/>
                              <a:lumOff val="5000"/>
                            </a:schemeClr>
                          </a:solidFill>
                          <a:effectLst/>
                          <a:hlinkClick r:id="rId4"/>
                        </a:rPr>
                        <a:t>egov.fin@gmail.com</a:t>
                      </a:r>
                      <a:endParaRPr lang="en-US" sz="2000" b="0" baseline="0" dirty="0">
                        <a:solidFill>
                          <a:schemeClr val="tx1">
                            <a:lumMod val="95000"/>
                            <a:lumOff val="5000"/>
                          </a:schemeClr>
                        </a:solidFill>
                        <a:effectLst/>
                      </a:endParaRPr>
                    </a:p>
                    <a:p>
                      <a:pPr marL="1257300" lvl="2" indent="-342900" algn="just">
                        <a:lnSpc>
                          <a:spcPct val="107000"/>
                        </a:lnSpc>
                        <a:spcAft>
                          <a:spcPts val="0"/>
                        </a:spcAft>
                        <a:buFont typeface="Wingdings" panose="05000000000000000000" pitchFamily="2" charset="2"/>
                        <a:buChar char="q"/>
                      </a:pPr>
                      <a:r>
                        <a:rPr lang="en-US" sz="2000" b="0" baseline="0" dirty="0">
                          <a:solidFill>
                            <a:schemeClr val="tx1">
                              <a:lumMod val="95000"/>
                              <a:lumOff val="5000"/>
                            </a:schemeClr>
                          </a:solidFill>
                          <a:effectLst/>
                        </a:rPr>
                        <a:t>Contact Phone: 8967435526, 6297044450, 9564731941, 9475191393</a:t>
                      </a:r>
                      <a:endParaRPr lang="en-US" sz="2000" b="0" dirty="0">
                        <a:solidFill>
                          <a:schemeClr val="tx1">
                            <a:lumMod val="95000"/>
                            <a:lumOff val="5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sp>
        <p:nvSpPr>
          <p:cNvPr id="10" name="Rectangle 9"/>
          <p:cNvSpPr/>
          <p:nvPr/>
        </p:nvSpPr>
        <p:spPr>
          <a:xfrm>
            <a:off x="182850" y="1022498"/>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How to reach to Help Desk? What is the Issue Escalation Matrix?</a:t>
            </a:r>
          </a:p>
        </p:txBody>
      </p:sp>
    </p:spTree>
    <p:extLst>
      <p:ext uri="{BB962C8B-B14F-4D97-AF65-F5344CB8AC3E}">
        <p14:creationId xmlns:p14="http://schemas.microsoft.com/office/powerpoint/2010/main" val="3015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D7387AF2-A734-E1CD-B664-F3CD723EF936}"/>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4F6BDB68-5E0A-3FBA-3EFA-B038690F30E8}"/>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D85B3EB1-57F4-EACC-D81A-BA5A652DEE4B}"/>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4ACBE23F-5D64-CD90-47A2-858FD6CB03A8}"/>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3D094232-B20C-70A2-18A4-DE81EF43389D}"/>
              </a:ext>
            </a:extLst>
          </p:cNvPr>
          <p:cNvGraphicFramePr>
            <a:graphicFrameLocks noGrp="1"/>
          </p:cNvGraphicFramePr>
          <p:nvPr>
            <p:extLst>
              <p:ext uri="{D42A27DB-BD31-4B8C-83A1-F6EECF244321}">
                <p14:modId xmlns:p14="http://schemas.microsoft.com/office/powerpoint/2010/main" val="3104262817"/>
              </p:ext>
            </p:extLst>
          </p:nvPr>
        </p:nvGraphicFramePr>
        <p:xfrm>
          <a:off x="459261" y="3305460"/>
          <a:ext cx="10958640" cy="3175191"/>
        </p:xfrm>
        <a:graphic>
          <a:graphicData uri="http://schemas.openxmlformats.org/drawingml/2006/table">
            <a:tbl>
              <a:tblPr firstRow="1" firstCol="1" bandRow="1">
                <a:tableStyleId>{5C22544A-7EE6-4342-B048-85BDC9FD1C3A}</a:tableStyleId>
              </a:tblPr>
              <a:tblGrid>
                <a:gridCol w="10958640">
                  <a:extLst>
                    <a:ext uri="{9D8B030D-6E8A-4147-A177-3AD203B41FA5}">
                      <a16:colId xmlns:a16="http://schemas.microsoft.com/office/drawing/2014/main" val="2830242705"/>
                    </a:ext>
                  </a:extLst>
                </a:gridCol>
              </a:tblGrid>
              <a:tr h="1872181">
                <a:tc>
                  <a:txBody>
                    <a:bodyPr/>
                    <a:lstStyle/>
                    <a:p>
                      <a:pPr marL="285750" indent="-285750" algn="just">
                        <a:lnSpc>
                          <a:spcPct val="107000"/>
                        </a:lnSpc>
                        <a:spcAft>
                          <a:spcPts val="0"/>
                        </a:spcAft>
                        <a:buFont typeface="Arial" panose="020B0604020202020204" pitchFamily="34" charset="0"/>
                        <a:buChar char="•"/>
                      </a:pPr>
                      <a:r>
                        <a:rPr lang="en-US" sz="2400"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This system is developed &amp; made operational within </a:t>
                      </a:r>
                      <a:r>
                        <a:rPr lang="en-US" sz="2400" u="sng"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Shortest Possible Time</a:t>
                      </a:r>
                      <a:r>
                        <a:rPr lang="en-US" sz="2400"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 </a:t>
                      </a:r>
                    </a:p>
                    <a:p>
                      <a:pPr marL="285750" indent="-285750" algn="just">
                        <a:lnSpc>
                          <a:spcPct val="107000"/>
                        </a:lnSpc>
                        <a:spcAft>
                          <a:spcPts val="0"/>
                        </a:spcAft>
                        <a:buFont typeface="Arial" panose="020B0604020202020204" pitchFamily="34" charset="0"/>
                        <a:buChar char="•"/>
                      </a:pPr>
                      <a:endParaRPr lang="en-US" sz="2400"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n-US" sz="2400"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Various MIS will be subsequently augmented at all hierarchical levels for better monitoring.</a:t>
                      </a:r>
                    </a:p>
                    <a:p>
                      <a:pPr marL="285750" indent="-285750" algn="just">
                        <a:lnSpc>
                          <a:spcPct val="107000"/>
                        </a:lnSpc>
                        <a:spcAft>
                          <a:spcPts val="0"/>
                        </a:spcAft>
                        <a:buFont typeface="Arial" panose="020B0604020202020204" pitchFamily="34" charset="0"/>
                        <a:buChar char="•"/>
                      </a:pPr>
                      <a:endParaRPr lang="en-US" sz="2400" dirty="0" smtClean="0">
                        <a:solidFill>
                          <a:srgbClr val="C0000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n-US" sz="2400" dirty="0" smtClean="0">
                          <a:solidFill>
                            <a:schemeClr val="tx1">
                              <a:lumMod val="95000"/>
                              <a:lumOff val="5000"/>
                            </a:schemeClr>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Suggestions for incorporations of MIS may be sent through Department/District Nodal Officer to </a:t>
                      </a:r>
                      <a:r>
                        <a:rPr lang="en-IN" sz="2800" b="1" dirty="0" smtClean="0">
                          <a:solidFill>
                            <a:schemeClr val="tx1">
                              <a:lumMod val="95000"/>
                              <a:lumOff val="5000"/>
                            </a:schemeClr>
                          </a:solidFill>
                          <a:hlinkClick r:id="rId3"/>
                        </a:rPr>
                        <a:t>egov.fin@gmail.com</a:t>
                      </a:r>
                      <a:r>
                        <a:rPr lang="en-IN" sz="2800" b="1" dirty="0" smtClean="0">
                          <a:solidFill>
                            <a:schemeClr val="tx1">
                              <a:lumMod val="95000"/>
                              <a:lumOff val="5000"/>
                            </a:schemeClr>
                          </a:solidFill>
                        </a:rPr>
                        <a:t> </a:t>
                      </a:r>
                      <a:endParaRPr lang="en-US" sz="1600" b="1"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sp>
        <p:nvSpPr>
          <p:cNvPr id="10" name="Rectangle 9"/>
          <p:cNvSpPr/>
          <p:nvPr/>
        </p:nvSpPr>
        <p:spPr>
          <a:xfrm>
            <a:off x="182850" y="1022498"/>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solidFill>
                  <a:srgbClr val="C00000"/>
                </a:solidFill>
                <a:effectLst>
                  <a:outerShdw blurRad="38100" dist="38100" dir="2700000" algn="tl">
                    <a:srgbClr val="000000">
                      <a:alpha val="43137"/>
                    </a:srgbClr>
                  </a:outerShdw>
                </a:effectLst>
              </a:rPr>
              <a:t>Why I am not getting desired MIS/Reports needed for better Monitoring?</a:t>
            </a:r>
            <a:endParaRPr lang="en-US"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459508" y="1610751"/>
            <a:ext cx="11361906" cy="1569660"/>
          </a:xfrm>
          <a:prstGeom prst="rect">
            <a:avLst/>
          </a:prstGeom>
        </p:spPr>
        <p:txBody>
          <a:bodyPr wrap="square">
            <a:spAutoFit/>
          </a:bodyPr>
          <a:lstStyle/>
          <a:p>
            <a:pPr algn="just"/>
            <a:r>
              <a:rPr lang="en-US" sz="2400" dirty="0">
                <a:solidFill>
                  <a:srgbClr val="0070C0"/>
                </a:solidFill>
                <a:latin typeface="Agency FB" panose="020B0503020202020204" pitchFamily="34" charset="0"/>
              </a:rPr>
              <a:t>As per directions of the Hon’ble Chief Minister in the review meeting held on 9th December 2024 and in order to ensure continuous monitoring of the public infrastructure as well as to take timely maintenance and upgradation of this huge infrastructure, </a:t>
            </a:r>
            <a:r>
              <a:rPr lang="en-US" sz="2400" dirty="0" smtClean="0">
                <a:solidFill>
                  <a:srgbClr val="0070C0"/>
                </a:solidFill>
                <a:latin typeface="Agency FB" panose="020B0503020202020204" pitchFamily="34" charset="0"/>
              </a:rPr>
              <a:t>this </a:t>
            </a:r>
            <a:r>
              <a:rPr lang="en-US" sz="2400" dirty="0">
                <a:solidFill>
                  <a:srgbClr val="0070C0"/>
                </a:solidFill>
                <a:latin typeface="Agency FB" panose="020B0503020202020204" pitchFamily="34" charset="0"/>
              </a:rPr>
              <a:t>app based Digital Platform has been created for Field Inspection – Monitoring &amp; Supervision.</a:t>
            </a:r>
          </a:p>
        </p:txBody>
      </p:sp>
    </p:spTree>
    <p:extLst>
      <p:ext uri="{BB962C8B-B14F-4D97-AF65-F5344CB8AC3E}">
        <p14:creationId xmlns:p14="http://schemas.microsoft.com/office/powerpoint/2010/main" val="53984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D7387AF2-A734-E1CD-B664-F3CD723EF936}"/>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4F6BDB68-5E0A-3FBA-3EFA-B038690F30E8}"/>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D85B3EB1-57F4-EACC-D81A-BA5A652DEE4B}"/>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4ACBE23F-5D64-CD90-47A2-858FD6CB03A8}"/>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761162" y="1555117"/>
            <a:ext cx="10552444" cy="212519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How to Manage Users of different Roles at different hierarchical levels?</a:t>
            </a:r>
          </a:p>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What to do in case any Official is Transferred / Retired?</a:t>
            </a:r>
          </a:p>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How to collect Inspection Reports from lower-tier offices through Departmental channel?</a:t>
            </a:r>
          </a:p>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Why I can not see the Category &amp; Segment values for the Establishment I am visiting?</a:t>
            </a:r>
          </a:p>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Why some official is unable to submit reports whereas others are facing no issues?</a:t>
            </a:r>
          </a:p>
        </p:txBody>
      </p:sp>
      <p:sp>
        <p:nvSpPr>
          <p:cNvPr id="2" name="Rectangle 1"/>
          <p:cNvSpPr/>
          <p:nvPr/>
        </p:nvSpPr>
        <p:spPr>
          <a:xfrm>
            <a:off x="845447" y="4560084"/>
            <a:ext cx="9628590" cy="487506"/>
          </a:xfrm>
          <a:prstGeom prst="rect">
            <a:avLst/>
          </a:prstGeom>
        </p:spPr>
        <p:txBody>
          <a:bodyPr wrap="square">
            <a:spAutoFit/>
          </a:bodyPr>
          <a:lstStyle/>
          <a:p>
            <a:pPr lvl="1" algn="ctr">
              <a:lnSpc>
                <a:spcPct val="107000"/>
              </a:lnSpc>
              <a:spcAft>
                <a:spcPts val="0"/>
              </a:spcAft>
              <a:tabLst>
                <a:tab pos="914400" algn="l"/>
              </a:tabLst>
            </a:pPr>
            <a:r>
              <a:rPr lang="en-US" sz="24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Detailed Demonstration will be given now </a:t>
            </a:r>
            <a:endParaRPr lang="en-US" sz="24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32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9" name="Picture 7" descr="C:\Users\WTLEX0697\Desktop\bluewave-bkg-1980light.jpg"/>
          <p:cNvPicPr>
            <a:picLocks noChangeAspect="1" noChangeArrowheads="1"/>
          </p:cNvPicPr>
          <p:nvPr/>
        </p:nvPicPr>
        <p:blipFill>
          <a:blip r:embed="rId3" cstate="print"/>
          <a:srcRect/>
          <a:stretch>
            <a:fillRect/>
          </a:stretch>
        </p:blipFill>
        <p:spPr bwMode="auto">
          <a:xfrm>
            <a:off x="-12700" y="0"/>
            <a:ext cx="12204700" cy="685800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08" y="325866"/>
            <a:ext cx="3099245" cy="6425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753" y="325865"/>
            <a:ext cx="5908487" cy="6425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Google Shape;760;p7">
            <a:extLst>
              <a:ext uri="{FF2B5EF4-FFF2-40B4-BE49-F238E27FC236}">
                <a16:creationId xmlns:a16="http://schemas.microsoft.com/office/drawing/2014/main" id="{ED6A9726-587F-D274-F290-93B85DDC3182}"/>
              </a:ext>
            </a:extLst>
          </p:cNvPr>
          <p:cNvSpPr txBox="1"/>
          <p:nvPr/>
        </p:nvSpPr>
        <p:spPr>
          <a:xfrm>
            <a:off x="3413703" y="2397583"/>
            <a:ext cx="2590800"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4013196" y="3127104"/>
            <a:ext cx="1391814" cy="830997"/>
          </a:xfrm>
          <a:prstGeom prst="rect">
            <a:avLst/>
          </a:prstGeom>
        </p:spPr>
        <p:txBody>
          <a:bodyPr wrap="square">
            <a:spAutoFit/>
          </a:bodyPr>
          <a:lstStyle/>
          <a:p>
            <a:pPr algn="ct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Mobile App &amp; </a:t>
            </a:r>
          </a:p>
          <a:p>
            <a:pPr algn="ct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Online based Application </a:t>
            </a:r>
            <a:endParaRPr lang="en-US" sz="1600" dirty="0">
              <a:solidFill>
                <a:srgbClr val="0070C0"/>
              </a:solidFill>
            </a:endParaRPr>
          </a:p>
        </p:txBody>
      </p:sp>
    </p:spTree>
    <p:extLst>
      <p:ext uri="{BB962C8B-B14F-4D97-AF65-F5344CB8AC3E}">
        <p14:creationId xmlns:p14="http://schemas.microsoft.com/office/powerpoint/2010/main" val="14726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B65E457-7047-4F4F-2D64-18D219890949}"/>
              </a:ext>
            </a:extLst>
          </p:cNvPr>
          <p:cNvSpPr txBox="1"/>
          <p:nvPr/>
        </p:nvSpPr>
        <p:spPr>
          <a:xfrm>
            <a:off x="599856" y="810422"/>
            <a:ext cx="11081209" cy="595547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dirty="0"/>
              <a:t>Why this Mobile App &amp; Online based System is launched?</a:t>
            </a:r>
          </a:p>
          <a:p>
            <a:pPr marL="285750" indent="-285750">
              <a:lnSpc>
                <a:spcPct val="150000"/>
              </a:lnSpc>
              <a:buFont typeface="Arial" panose="020B0604020202020204" pitchFamily="34" charset="0"/>
              <a:buChar char="•"/>
            </a:pPr>
            <a:r>
              <a:rPr lang="en-US" dirty="0"/>
              <a:t>What are the basic features of this system? </a:t>
            </a:r>
          </a:p>
          <a:p>
            <a:pPr marL="285750" indent="-285750">
              <a:lnSpc>
                <a:spcPct val="150000"/>
              </a:lnSpc>
              <a:buFont typeface="Arial" panose="020B0604020202020204" pitchFamily="34" charset="0"/>
              <a:buChar char="•"/>
            </a:pPr>
            <a:r>
              <a:rPr lang="en-US" dirty="0"/>
              <a:t>Who will be </a:t>
            </a:r>
            <a:r>
              <a:rPr lang="en-US" dirty="0" smtClean="0"/>
              <a:t>using/accessing </a:t>
            </a:r>
            <a:r>
              <a:rPr lang="en-US" dirty="0"/>
              <a:t>this system?</a:t>
            </a:r>
          </a:p>
          <a:p>
            <a:pPr marL="285750" indent="-285750">
              <a:lnSpc>
                <a:spcPct val="150000"/>
              </a:lnSpc>
              <a:buFont typeface="Arial" panose="020B0604020202020204" pitchFamily="34" charset="0"/>
              <a:buChar char="•"/>
            </a:pPr>
            <a:r>
              <a:rPr lang="en-US" dirty="0"/>
              <a:t>What is the URL of this Online System? From where the Mobile App can be downloaded?</a:t>
            </a:r>
          </a:p>
          <a:p>
            <a:pPr marL="285750" indent="-285750">
              <a:lnSpc>
                <a:spcPct val="150000"/>
              </a:lnSpc>
              <a:buFont typeface="Arial" panose="020B0604020202020204" pitchFamily="34" charset="0"/>
              <a:buChar char="•"/>
            </a:pPr>
            <a:r>
              <a:rPr lang="en-US" dirty="0"/>
              <a:t>What are the Check Lists for successful implementation?</a:t>
            </a:r>
          </a:p>
          <a:p>
            <a:pPr marL="285750" indent="-285750">
              <a:lnSpc>
                <a:spcPct val="150000"/>
              </a:lnSpc>
              <a:buFont typeface="Arial" panose="020B0604020202020204" pitchFamily="34" charset="0"/>
              <a:buChar char="•"/>
            </a:pPr>
            <a:r>
              <a:rPr lang="en-US" dirty="0"/>
              <a:t>Who can Login? </a:t>
            </a:r>
            <a:endParaRPr lang="en-US" dirty="0" smtClean="0"/>
          </a:p>
          <a:p>
            <a:pPr marL="285750" indent="-285750">
              <a:lnSpc>
                <a:spcPct val="150000"/>
              </a:lnSpc>
              <a:buFont typeface="Arial" panose="020B0604020202020204" pitchFamily="34" charset="0"/>
              <a:buChar char="•"/>
            </a:pPr>
            <a:r>
              <a:rPr lang="en-US" dirty="0" smtClean="0"/>
              <a:t>How to get Secret Pin? What </a:t>
            </a:r>
            <a:r>
              <a:rPr lang="en-US" dirty="0"/>
              <a:t>should I do if I forget Secret Pin to login the system?</a:t>
            </a:r>
          </a:p>
          <a:p>
            <a:pPr marL="285750" indent="-285750">
              <a:lnSpc>
                <a:spcPct val="150000"/>
              </a:lnSpc>
              <a:buFont typeface="Arial" panose="020B0604020202020204" pitchFamily="34" charset="0"/>
              <a:buChar char="•"/>
            </a:pPr>
            <a:r>
              <a:rPr lang="en-US" dirty="0"/>
              <a:t>How to Manage Users of different Roles at different hierarchical levels?</a:t>
            </a:r>
          </a:p>
          <a:p>
            <a:pPr marL="285750" indent="-285750">
              <a:lnSpc>
                <a:spcPct val="150000"/>
              </a:lnSpc>
              <a:buFont typeface="Arial" panose="020B0604020202020204" pitchFamily="34" charset="0"/>
              <a:buChar char="•"/>
            </a:pPr>
            <a:r>
              <a:rPr lang="en-US" dirty="0"/>
              <a:t>What to do in case any Official is Transferred / Retired?</a:t>
            </a:r>
          </a:p>
          <a:p>
            <a:pPr marL="285750" indent="-285750">
              <a:lnSpc>
                <a:spcPct val="150000"/>
              </a:lnSpc>
              <a:buFont typeface="Arial" panose="020B0604020202020204" pitchFamily="34" charset="0"/>
              <a:buChar char="•"/>
            </a:pPr>
            <a:r>
              <a:rPr lang="en-US" dirty="0"/>
              <a:t>How to collect Inspection Reports from lower-tier offices through Departmental channel?</a:t>
            </a:r>
          </a:p>
          <a:p>
            <a:pPr marL="285750" indent="-285750">
              <a:lnSpc>
                <a:spcPct val="150000"/>
              </a:lnSpc>
              <a:buFont typeface="Arial" panose="020B0604020202020204" pitchFamily="34" charset="0"/>
              <a:buChar char="•"/>
            </a:pPr>
            <a:r>
              <a:rPr lang="en-US" dirty="0"/>
              <a:t>Why I can not see the Category &amp; Segment values for the Establishment I am visiting?</a:t>
            </a:r>
          </a:p>
          <a:p>
            <a:pPr marL="285750" indent="-285750">
              <a:lnSpc>
                <a:spcPct val="150000"/>
              </a:lnSpc>
              <a:buFont typeface="Arial" panose="020B0604020202020204" pitchFamily="34" charset="0"/>
              <a:buChar char="•"/>
            </a:pPr>
            <a:r>
              <a:rPr lang="en-IN" dirty="0"/>
              <a:t>Why some official is unable to submit reports whereas others are facing no issues?</a:t>
            </a:r>
          </a:p>
          <a:p>
            <a:pPr marL="285750" indent="-285750">
              <a:lnSpc>
                <a:spcPct val="150000"/>
              </a:lnSpc>
              <a:buFont typeface="Arial" panose="020B0604020202020204" pitchFamily="34" charset="0"/>
              <a:buChar char="•"/>
            </a:pPr>
            <a:r>
              <a:rPr lang="en-IN" dirty="0"/>
              <a:t>How to reach to Help Desk? What is the Issue Escalation Matrix? </a:t>
            </a:r>
          </a:p>
          <a:p>
            <a:pPr algn="ctr">
              <a:lnSpc>
                <a:spcPct val="150000"/>
              </a:lnSpc>
            </a:pPr>
            <a:r>
              <a:rPr lang="en-IN" sz="2000" b="1" dirty="0">
                <a:solidFill>
                  <a:srgbClr val="C00000"/>
                </a:solidFill>
              </a:rPr>
              <a:t>We will try to clarify above during our today’s training-cum-discussion session.</a:t>
            </a:r>
          </a:p>
        </p:txBody>
      </p:sp>
      <p:pic>
        <p:nvPicPr>
          <p:cNvPr id="2" name="Picture 1"/>
          <p:cNvPicPr>
            <a:picLocks noChangeAspect="1"/>
          </p:cNvPicPr>
          <p:nvPr/>
        </p:nvPicPr>
        <p:blipFill>
          <a:blip r:embed="rId3"/>
          <a:stretch>
            <a:fillRect/>
          </a:stretch>
        </p:blipFill>
        <p:spPr>
          <a:xfrm>
            <a:off x="10233788" y="0"/>
            <a:ext cx="1958212" cy="1348154"/>
          </a:xfrm>
          <a:prstGeom prst="rect">
            <a:avLst/>
          </a:prstGeom>
        </p:spPr>
      </p:pic>
    </p:spTree>
    <p:extLst>
      <p:ext uri="{BB962C8B-B14F-4D97-AF65-F5344CB8AC3E}">
        <p14:creationId xmlns:p14="http://schemas.microsoft.com/office/powerpoint/2010/main" val="33385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4D1281AB-A13B-480D-F2A6-6CAA4288DF16}"/>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864C5A54-033F-7D83-0BB5-058224C0EB79}"/>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1434C49-10D7-6FA9-495A-F0EDAA67E359}"/>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3DC24A5F-1B0B-C03A-ED62-9E75B4DB3CB8}"/>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3B687E8-207C-2F76-F5A8-7D0F96ACD7F6}"/>
              </a:ext>
            </a:extLst>
          </p:cNvPr>
          <p:cNvSpPr/>
          <p:nvPr/>
        </p:nvSpPr>
        <p:spPr>
          <a:xfrm>
            <a:off x="433754" y="1367058"/>
            <a:ext cx="11488615" cy="4832092"/>
          </a:xfrm>
          <a:prstGeom prst="rect">
            <a:avLst/>
          </a:prstGeom>
        </p:spPr>
        <p:txBody>
          <a:bodyPr wrap="square">
            <a:spAutoFit/>
          </a:bodyPr>
          <a:lstStyle/>
          <a:p>
            <a:pPr algn="just"/>
            <a:r>
              <a:rPr lang="en-GB" sz="2200" dirty="0"/>
              <a:t>The State Government has undertaken construction of new infrastructure as well as infrastructure upgradation across the state with special focus in the sectors of healthcare, education, and women and child care.   Multiple new construction of Hospitals, Schools, ICDS Centres, Public Buildings have been done through this increased capital expenditure in the state.</a:t>
            </a:r>
            <a:endParaRPr lang="en-US" sz="2200" dirty="0"/>
          </a:p>
          <a:p>
            <a:pPr algn="just"/>
            <a:endParaRPr lang="en-GB" sz="2200" dirty="0" smtClean="0"/>
          </a:p>
          <a:p>
            <a:pPr algn="just"/>
            <a:r>
              <a:rPr lang="en-GB" sz="2200" dirty="0" smtClean="0">
                <a:solidFill>
                  <a:srgbClr val="0070C0"/>
                </a:solidFill>
              </a:rPr>
              <a:t>In </a:t>
            </a:r>
            <a:r>
              <a:rPr lang="en-GB" sz="2200" dirty="0">
                <a:solidFill>
                  <a:srgbClr val="0070C0"/>
                </a:solidFill>
              </a:rPr>
              <a:t>order to ensure continuous monitoring of the public infrastructure as well as to take timely maintenance and upgradation of this huge infrastructure, an app based Digital Platform has been created. Standard Operating Procedure for the integrated system has been issued by the Finance Department (Audit Branch) vide Memo No. 4941-F(Y) dated 10</a:t>
            </a:r>
            <a:r>
              <a:rPr lang="en-GB" sz="2200" baseline="30000" dirty="0">
                <a:solidFill>
                  <a:srgbClr val="0070C0"/>
                </a:solidFill>
              </a:rPr>
              <a:t>th</a:t>
            </a:r>
            <a:r>
              <a:rPr lang="en-GB" sz="2200" dirty="0">
                <a:solidFill>
                  <a:srgbClr val="0070C0"/>
                </a:solidFill>
              </a:rPr>
              <a:t> December 2024. </a:t>
            </a:r>
            <a:endParaRPr lang="en-US" sz="2200" dirty="0">
              <a:solidFill>
                <a:srgbClr val="0070C0"/>
              </a:solidFill>
            </a:endParaRPr>
          </a:p>
          <a:p>
            <a:pPr algn="just"/>
            <a:endParaRPr lang="en-GB" sz="2200" dirty="0" smtClean="0"/>
          </a:p>
          <a:p>
            <a:pPr algn="just"/>
            <a:r>
              <a:rPr lang="en-GB" sz="2200" dirty="0" smtClean="0"/>
              <a:t>This Mobile App &amp; Online based system </a:t>
            </a:r>
            <a:r>
              <a:rPr lang="en-GB" sz="2200" dirty="0"/>
              <a:t>will act as a tool for rule-based inspection / assessment of these infrastructure and related functions being carried out. It is envisioned that this digital platform shall also enable the reviewing authorities to act upon the information received from field level on real time basis and take appropriate action.  </a:t>
            </a:r>
            <a:endParaRPr lang="en-US" sz="2200" dirty="0"/>
          </a:p>
        </p:txBody>
      </p:sp>
      <p:sp>
        <p:nvSpPr>
          <p:cNvPr id="2" name="Rectangle 1"/>
          <p:cNvSpPr/>
          <p:nvPr/>
        </p:nvSpPr>
        <p:spPr>
          <a:xfrm>
            <a:off x="116642" y="720079"/>
            <a:ext cx="6026201" cy="463204"/>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Why this Mobile App &amp; Online based System is launched?</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2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03975"/>
              </p:ext>
            </p:extLst>
          </p:nvPr>
        </p:nvGraphicFramePr>
        <p:xfrm>
          <a:off x="745327" y="1974452"/>
          <a:ext cx="10966940" cy="3522155"/>
        </p:xfrm>
        <a:graphic>
          <a:graphicData uri="http://schemas.openxmlformats.org/drawingml/2006/table">
            <a:tbl>
              <a:tblPr firstRow="1" firstCol="1" bandRow="1">
                <a:tableStyleId>{5C22544A-7EE6-4342-B048-85BDC9FD1C3A}</a:tableStyleId>
              </a:tblPr>
              <a:tblGrid>
                <a:gridCol w="10966940">
                  <a:extLst>
                    <a:ext uri="{9D8B030D-6E8A-4147-A177-3AD203B41FA5}">
                      <a16:colId xmlns:a16="http://schemas.microsoft.com/office/drawing/2014/main" val="2830242705"/>
                    </a:ext>
                  </a:extLst>
                </a:gridCol>
              </a:tblGrid>
              <a:tr h="0">
                <a:tc>
                  <a:txBody>
                    <a:bodyPr/>
                    <a:lstStyle/>
                    <a:p>
                      <a:pPr marL="342900" lvl="0" indent="-342900" algn="just">
                        <a:lnSpc>
                          <a:spcPct val="107000"/>
                        </a:lnSpc>
                        <a:spcAft>
                          <a:spcPts val="0"/>
                        </a:spcAft>
                        <a:buFont typeface="Symbol" panose="05050102010706020507" pitchFamily="18" charset="2"/>
                        <a:buChar char=""/>
                      </a:pPr>
                      <a:r>
                        <a:rPr lang="en-US" sz="2400" b="0" dirty="0">
                          <a:solidFill>
                            <a:schemeClr val="bg2">
                              <a:lumMod val="10000"/>
                            </a:schemeClr>
                          </a:solidFill>
                          <a:effectLst/>
                        </a:rPr>
                        <a:t>Mobile App based Inspection of Public Service Delivery Establishments</a:t>
                      </a:r>
                      <a:endParaRPr lang="en-US" sz="18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rgbClr val="0070C0"/>
                          </a:solidFill>
                          <a:effectLst/>
                        </a:rPr>
                        <a:t>Online Monitoring &amp; Supervision at all hierarchical levels of Government</a:t>
                      </a:r>
                      <a:endParaRPr lang="en-US" sz="1800" b="0" dirty="0">
                        <a:solidFill>
                          <a:srgbClr val="0070C0"/>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chemeClr val="bg2">
                              <a:lumMod val="10000"/>
                            </a:schemeClr>
                          </a:solidFill>
                          <a:effectLst/>
                        </a:rPr>
                        <a:t>OTP based Authentication</a:t>
                      </a:r>
                      <a:endParaRPr lang="en-US" sz="18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rgbClr val="0070C0"/>
                          </a:solidFill>
                          <a:effectLst/>
                        </a:rPr>
                        <a:t>Built on Responsive </a:t>
                      </a:r>
                      <a:r>
                        <a:rPr lang="en-US" sz="2400" b="0" dirty="0" smtClean="0">
                          <a:solidFill>
                            <a:srgbClr val="0070C0"/>
                          </a:solidFill>
                          <a:effectLst/>
                        </a:rPr>
                        <a:t>design to make</a:t>
                      </a:r>
                      <a:r>
                        <a:rPr lang="en-US" sz="2400" b="0" baseline="0" dirty="0" smtClean="0">
                          <a:solidFill>
                            <a:srgbClr val="0070C0"/>
                          </a:solidFill>
                          <a:effectLst/>
                        </a:rPr>
                        <a:t> the Online system accessible through Mobile/Tablets</a:t>
                      </a:r>
                      <a:endParaRPr lang="en-US" sz="1800" b="0" dirty="0">
                        <a:solidFill>
                          <a:srgbClr val="0070C0"/>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chemeClr val="bg2">
                              <a:lumMod val="10000"/>
                            </a:schemeClr>
                          </a:solidFill>
                          <a:effectLst/>
                        </a:rPr>
                        <a:t>Automatic Geo-Tagging of Inspected Establishments</a:t>
                      </a:r>
                      <a:endParaRPr lang="en-US" sz="18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rgbClr val="0070C0"/>
                          </a:solidFill>
                          <a:effectLst/>
                        </a:rPr>
                        <a:t>Workflow based Processing &amp; ATNs</a:t>
                      </a:r>
                      <a:endParaRPr lang="en-US" sz="1800" b="0" dirty="0">
                        <a:solidFill>
                          <a:srgbClr val="0070C0"/>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chemeClr val="bg2">
                              <a:lumMod val="10000"/>
                            </a:schemeClr>
                          </a:solidFill>
                          <a:effectLst/>
                        </a:rPr>
                        <a:t>Role based Dashboard</a:t>
                      </a:r>
                      <a:endParaRPr lang="en-US" sz="1800" b="0" dirty="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400" b="0" dirty="0">
                          <a:solidFill>
                            <a:srgbClr val="0070C0"/>
                          </a:solidFill>
                          <a:effectLst/>
                        </a:rPr>
                        <a:t>Provides scope to improve public service delivery</a:t>
                      </a:r>
                      <a:endParaRPr lang="en-US"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10632098"/>
                  </a:ext>
                </a:extLst>
              </a:tr>
            </a:tbl>
          </a:graphicData>
        </a:graphic>
      </p:graphicFrame>
      <p:sp>
        <p:nvSpPr>
          <p:cNvPr id="9" name="Rectangle 8"/>
          <p:cNvSpPr/>
          <p:nvPr/>
        </p:nvSpPr>
        <p:spPr>
          <a:xfrm>
            <a:off x="116642" y="720079"/>
            <a:ext cx="5365636" cy="463204"/>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What are the basic </a:t>
            </a:r>
            <a:r>
              <a:rPr lang="en-US" dirty="0" smtClean="0">
                <a:solidFill>
                  <a:srgbClr val="C00000"/>
                </a:solidFill>
                <a:effectLst>
                  <a:outerShdw blurRad="38100" dist="38100" dir="2700000" algn="tl">
                    <a:srgbClr val="000000">
                      <a:alpha val="43137"/>
                    </a:srgbClr>
                  </a:outerShdw>
                </a:effectLst>
              </a:rPr>
              <a:t>Technical Features </a:t>
            </a:r>
            <a:r>
              <a:rPr lang="en-US" dirty="0">
                <a:solidFill>
                  <a:srgbClr val="C00000"/>
                </a:solidFill>
                <a:effectLst>
                  <a:outerShdw blurRad="38100" dist="38100" dir="2700000" algn="tl">
                    <a:srgbClr val="000000">
                      <a:alpha val="43137"/>
                    </a:srgbClr>
                  </a:outerShdw>
                </a:effectLst>
              </a:rPr>
              <a:t>of this system? </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94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116642" y="720079"/>
            <a:ext cx="3288080" cy="507831"/>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smtClean="0">
                <a:solidFill>
                  <a:srgbClr val="C00000"/>
                </a:solidFill>
                <a:effectLst>
                  <a:outerShdw blurRad="38100" dist="38100" dir="2700000" algn="tl">
                    <a:srgbClr val="000000">
                      <a:alpha val="43137"/>
                    </a:srgbClr>
                  </a:outerShdw>
                </a:effectLst>
              </a:rPr>
              <a:t>Who can Login to the System? </a:t>
            </a:r>
            <a:endParaRPr lang="en-US" dirty="0">
              <a:solidFill>
                <a:srgbClr val="C00000"/>
              </a:solidFill>
              <a:effectLst>
                <a:outerShdw blurRad="38100" dist="38100" dir="2700000" algn="tl">
                  <a:srgbClr val="000000">
                    <a:alpha val="43137"/>
                  </a:srgbClr>
                </a:outerShdw>
              </a:effectLst>
            </a:endParaRPr>
          </a:p>
        </p:txBody>
      </p:sp>
      <p:sp>
        <p:nvSpPr>
          <p:cNvPr id="10" name="Rectangle 9"/>
          <p:cNvSpPr/>
          <p:nvPr/>
        </p:nvSpPr>
        <p:spPr>
          <a:xfrm>
            <a:off x="987083" y="1755483"/>
            <a:ext cx="10686361"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Mobile </a:t>
            </a:r>
            <a:r>
              <a:rPr lang="en-US" sz="2000" i="1" dirty="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Numbers need to be entered as Registered Users enabling access to Mobile App &amp; Online </a:t>
            </a:r>
            <a:r>
              <a:rPr lang="en-US" sz="20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System. </a:t>
            </a:r>
          </a:p>
          <a:p>
            <a:pPr marL="285750" indent="-285750">
              <a:lnSpc>
                <a:spcPct val="150000"/>
              </a:lnSpc>
              <a:buFont typeface="Arial" panose="020B0604020202020204" pitchFamily="34" charset="0"/>
              <a:buChar char="•"/>
            </a:pPr>
            <a:r>
              <a:rPr lang="en-US" sz="2000" i="1" dirty="0"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Mobile Numbers of </a:t>
            </a:r>
            <a:r>
              <a:rPr lang="en-US" sz="2000" i="1" dirty="0" err="1"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HoDs</a:t>
            </a:r>
            <a:r>
              <a:rPr lang="en-US" sz="2000" i="1" dirty="0"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 &amp; DMs are already registered as Department/District Admin. </a:t>
            </a:r>
          </a:p>
          <a:p>
            <a:pPr marL="285750" indent="-285750">
              <a:lnSpc>
                <a:spcPct val="150000"/>
              </a:lnSpc>
              <a:buFont typeface="Arial" panose="020B0604020202020204" pitchFamily="34" charset="0"/>
              <a:buChar char="•"/>
            </a:pPr>
            <a:r>
              <a:rPr lang="en-US" sz="2000" i="1" dirty="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Department/District </a:t>
            </a:r>
            <a:r>
              <a:rPr lang="en-US" sz="20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Admin needs to register Mobile Nos. of Nodal Officer(s) .. 5 maximum</a:t>
            </a:r>
            <a:br>
              <a:rPr lang="en-US" sz="20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br>
            <a:r>
              <a:rPr lang="en-US" sz="20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Nodal Officers in turn can register other officials under their purview</a:t>
            </a:r>
          </a:p>
          <a:p>
            <a:pPr marL="285750" indent="-285750">
              <a:lnSpc>
                <a:spcPct val="150000"/>
              </a:lnSpc>
              <a:buFont typeface="Arial" panose="020B0604020202020204" pitchFamily="34" charset="0"/>
              <a:buChar char="•"/>
            </a:pPr>
            <a:r>
              <a:rPr lang="en-US" sz="2000" i="1" dirty="0"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During 1</a:t>
            </a:r>
            <a:r>
              <a:rPr lang="en-US" sz="2000" i="1" baseline="30000" dirty="0"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st</a:t>
            </a:r>
            <a:r>
              <a:rPr lang="en-US" sz="2000" i="1" dirty="0" smtClean="0">
                <a:solidFill>
                  <a:srgbClr val="0070C0"/>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 time login, system generated Secret Pin (OTP) will be sent to registered mobile number</a:t>
            </a:r>
          </a:p>
        </p:txBody>
      </p:sp>
    </p:spTree>
    <p:extLst>
      <p:ext uri="{BB962C8B-B14F-4D97-AF65-F5344CB8AC3E}">
        <p14:creationId xmlns:p14="http://schemas.microsoft.com/office/powerpoint/2010/main" val="8124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D7387AF2-A734-E1CD-B664-F3CD723EF936}"/>
            </a:ext>
          </a:extLst>
        </p:cNvPr>
        <p:cNvGrpSpPr/>
        <p:nvPr/>
      </p:nvGrpSpPr>
      <p:grpSpPr>
        <a:xfrm>
          <a:off x="0" y="0"/>
          <a:ext cx="0" cy="0"/>
          <a:chOff x="0" y="0"/>
          <a:chExt cx="0" cy="0"/>
        </a:xfrm>
      </p:grpSpPr>
      <p:sp>
        <p:nvSpPr>
          <p:cNvPr id="16" name="Google Shape;761;p7">
            <a:extLst>
              <a:ext uri="{FF2B5EF4-FFF2-40B4-BE49-F238E27FC236}">
                <a16:creationId xmlns:a16="http://schemas.microsoft.com/office/drawing/2014/main" id="{4F6BDB68-5E0A-3FBA-3EFA-B038690F30E8}"/>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D85B3EB1-57F4-EACC-D81A-BA5A652DEE4B}"/>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4ACBE23F-5D64-CD90-47A2-858FD6CB03A8}"/>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 (FIMS)</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3D094232-B20C-70A2-18A4-DE81EF43389D}"/>
              </a:ext>
            </a:extLst>
          </p:cNvPr>
          <p:cNvGraphicFramePr>
            <a:graphicFrameLocks noGrp="1"/>
          </p:cNvGraphicFramePr>
          <p:nvPr>
            <p:extLst/>
          </p:nvPr>
        </p:nvGraphicFramePr>
        <p:xfrm>
          <a:off x="661141" y="2303812"/>
          <a:ext cx="10958640" cy="3522155"/>
        </p:xfrm>
        <a:graphic>
          <a:graphicData uri="http://schemas.openxmlformats.org/drawingml/2006/table">
            <a:tbl>
              <a:tblPr firstRow="1" firstCol="1" bandRow="1">
                <a:tableStyleId>{5C22544A-7EE6-4342-B048-85BDC9FD1C3A}</a:tableStyleId>
              </a:tblPr>
              <a:tblGrid>
                <a:gridCol w="10958640">
                  <a:extLst>
                    <a:ext uri="{9D8B030D-6E8A-4147-A177-3AD203B41FA5}">
                      <a16:colId xmlns:a16="http://schemas.microsoft.com/office/drawing/2014/main" val="2830242705"/>
                    </a:ext>
                  </a:extLst>
                </a:gridCol>
              </a:tblGrid>
              <a:tr h="2493819">
                <a:tc>
                  <a:txBody>
                    <a:bodyPr/>
                    <a:lstStyle/>
                    <a:p>
                      <a:pPr marL="342900" lvl="0" indent="-342900" algn="just">
                        <a:lnSpc>
                          <a:spcPct val="107000"/>
                        </a:lnSpc>
                        <a:spcAft>
                          <a:spcPts val="0"/>
                        </a:spcAft>
                        <a:buFont typeface="Symbol" panose="05050102010706020507" pitchFamily="18" charset="2"/>
                        <a:buChar char=""/>
                      </a:pPr>
                      <a:r>
                        <a:rPr lang="en-US" sz="2400" b="0" dirty="0" smtClean="0">
                          <a:solidFill>
                            <a:schemeClr val="bg2">
                              <a:lumMod val="10000"/>
                            </a:schemeClr>
                          </a:solidFill>
                          <a:effectLst/>
                        </a:rPr>
                        <a:t>During first-time login in the portal by registered officials, after entering the mobile no. &amp; Captcha value, Secret Pin will be sent through SMS from the system. There is no validity period of this Secret Pin, unless it is changed by concerned official. But, it is strongly advised to change the Secret Pin at regular intervals.</a:t>
                      </a:r>
                    </a:p>
                    <a:p>
                      <a:pPr marL="342900" lvl="0" indent="-342900" algn="just">
                        <a:lnSpc>
                          <a:spcPct val="107000"/>
                        </a:lnSpc>
                        <a:spcAft>
                          <a:spcPts val="0"/>
                        </a:spcAft>
                        <a:buFont typeface="Symbol" panose="05050102010706020507" pitchFamily="18" charset="2"/>
                        <a:buChar char=""/>
                      </a:pPr>
                      <a:endParaRPr lang="en-US" sz="2400" b="0" dirty="0" smtClean="0">
                        <a:solidFill>
                          <a:schemeClr val="bg2">
                            <a:lumMod val="10000"/>
                          </a:schemeClr>
                        </a:solidFill>
                        <a:effectLst/>
                      </a:endParaRPr>
                    </a:p>
                    <a:p>
                      <a:pPr marL="342900" lvl="0" indent="-342900" algn="just">
                        <a:lnSpc>
                          <a:spcPct val="107000"/>
                        </a:lnSpc>
                        <a:spcAft>
                          <a:spcPts val="0"/>
                        </a:spcAft>
                        <a:buFont typeface="Symbol" panose="05050102010706020507" pitchFamily="18" charset="2"/>
                        <a:buChar char=""/>
                      </a:pPr>
                      <a:r>
                        <a:rPr lang="en-US" sz="2400" b="0" dirty="0" smtClean="0">
                          <a:solidFill>
                            <a:schemeClr val="bg2">
                              <a:lumMod val="10000"/>
                            </a:schemeClr>
                          </a:solidFill>
                          <a:effectLst/>
                        </a:rPr>
                        <a:t>In case, the Secret Pin is lost, the official may enter any 6 digits as Secret Pin during login, the system will prompt it as ‘Invalid Secret Pin’ and a ‘Forgot your Secret PIN?’ link will appear, clicking on it, new Secret Pin will be sent by the system through SMS to the official’s mobile.</a:t>
                      </a:r>
                      <a:endParaRPr lang="en-US" sz="2400" b="0" dirty="0">
                        <a:solidFill>
                          <a:schemeClr val="bg2">
                            <a:lumMod val="10000"/>
                          </a:schemeClr>
                        </a:solidFill>
                        <a:effectLst/>
                      </a:endParaRPr>
                    </a:p>
                  </a:txBody>
                  <a:tcPr marL="68580" marR="68580" marT="0" marB="0">
                    <a:pattFill prst="pct5">
                      <a:fgClr>
                        <a:schemeClr val="accent1"/>
                      </a:fgClr>
                      <a:bgClr>
                        <a:schemeClr val="bg1"/>
                      </a:bgClr>
                    </a:pattFill>
                  </a:tcPr>
                </a:tc>
                <a:extLst>
                  <a:ext uri="{0D108BD9-81ED-4DB2-BD59-A6C34878D82A}">
                    <a16:rowId xmlns:a16="http://schemas.microsoft.com/office/drawing/2014/main" val="2910632098"/>
                  </a:ext>
                </a:extLst>
              </a:tr>
            </a:tbl>
          </a:graphicData>
        </a:graphic>
      </p:graphicFrame>
      <p:sp>
        <p:nvSpPr>
          <p:cNvPr id="10" name="Rectangle 9"/>
          <p:cNvSpPr/>
          <p:nvPr/>
        </p:nvSpPr>
        <p:spPr>
          <a:xfrm>
            <a:off x="182850" y="1022498"/>
            <a:ext cx="10552444" cy="46320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solidFill>
                  <a:srgbClr val="C00000"/>
                </a:solidFill>
                <a:effectLst>
                  <a:outerShdw blurRad="38100" dist="38100" dir="2700000" algn="tl">
                    <a:srgbClr val="000000">
                      <a:alpha val="43137"/>
                    </a:srgbClr>
                  </a:outerShdw>
                </a:effectLst>
              </a:rPr>
              <a:t>How to get Secret Pin? What </a:t>
            </a:r>
            <a:r>
              <a:rPr lang="en-US" dirty="0">
                <a:solidFill>
                  <a:srgbClr val="C00000"/>
                </a:solidFill>
                <a:effectLst>
                  <a:outerShdw blurRad="38100" dist="38100" dir="2700000" algn="tl">
                    <a:srgbClr val="000000">
                      <a:alpha val="43137"/>
                    </a:srgbClr>
                  </a:outerShdw>
                </a:effectLst>
              </a:rPr>
              <a:t>should I do if I forget Secret Pin to login the system?</a:t>
            </a:r>
          </a:p>
        </p:txBody>
      </p:sp>
    </p:spTree>
    <p:extLst>
      <p:ext uri="{BB962C8B-B14F-4D97-AF65-F5344CB8AC3E}">
        <p14:creationId xmlns:p14="http://schemas.microsoft.com/office/powerpoint/2010/main" val="34400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390667" y="2252172"/>
            <a:ext cx="11293434" cy="3945054"/>
          </a:xfrm>
          <a:prstGeom prst="rect">
            <a:avLst/>
          </a:prstGeom>
        </p:spPr>
        <p:txBody>
          <a:bodyPr wrap="square">
            <a:spAutoFit/>
          </a:bodyPr>
          <a:lstStyle/>
          <a:p>
            <a:pPr algn="just">
              <a:lnSpc>
                <a:spcPct val="107000"/>
              </a:lnSpc>
              <a:spcAft>
                <a:spcPts val="0"/>
              </a:spcAft>
            </a:pPr>
            <a:r>
              <a:rPr lang="en-US" b="1" dirty="0">
                <a:solidFill>
                  <a:srgbClr val="089264"/>
                </a:solidFill>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USERBASE</a:t>
            </a:r>
            <a:r>
              <a:rPr lang="en-US" b="1" dirty="0">
                <a:solidFill>
                  <a:srgbClr val="0070C0"/>
                </a:solidFill>
                <a:latin typeface="Aptos Display"/>
                <a:ea typeface="Calibri" panose="020F0502020204030204" pitchFamily="34" charset="0"/>
                <a:cs typeface="Times New Roman" panose="02020603050405020304" pitchFamily="18" charset="0"/>
              </a:rPr>
              <a:t> for </a:t>
            </a:r>
            <a:r>
              <a:rPr lang="en-US" b="1" dirty="0" smtClean="0">
                <a:solidFill>
                  <a:srgbClr val="0070C0"/>
                </a:solidFill>
                <a:latin typeface="Aptos Display"/>
                <a:ea typeface="Calibri" panose="020F0502020204030204" pitchFamily="34" charset="0"/>
                <a:cs typeface="Times New Roman" panose="02020603050405020304" pitchFamily="18" charset="0"/>
              </a:rPr>
              <a:t>(a) Mobile </a:t>
            </a:r>
            <a:r>
              <a:rPr lang="en-US" b="1" dirty="0">
                <a:solidFill>
                  <a:srgbClr val="0070C0"/>
                </a:solidFill>
                <a:latin typeface="Aptos Display"/>
                <a:ea typeface="Calibri" panose="020F0502020204030204" pitchFamily="34" charset="0"/>
                <a:cs typeface="Times New Roman" panose="02020603050405020304" pitchFamily="18" charset="0"/>
              </a:rPr>
              <a:t>App based Inspection and </a:t>
            </a:r>
            <a:r>
              <a:rPr lang="en-US" b="1" dirty="0" smtClean="0">
                <a:solidFill>
                  <a:srgbClr val="0070C0"/>
                </a:solidFill>
                <a:latin typeface="Aptos Display"/>
                <a:ea typeface="Calibri" panose="020F0502020204030204" pitchFamily="34" charset="0"/>
                <a:cs typeface="Times New Roman" panose="02020603050405020304" pitchFamily="18" charset="0"/>
              </a:rPr>
              <a:t>(b) Workflow </a:t>
            </a:r>
            <a:r>
              <a:rPr lang="en-US" b="1" dirty="0">
                <a:solidFill>
                  <a:srgbClr val="0070C0"/>
                </a:solidFill>
                <a:latin typeface="Aptos Display"/>
                <a:ea typeface="Calibri" panose="020F0502020204030204" pitchFamily="34" charset="0"/>
                <a:cs typeface="Times New Roman" panose="02020603050405020304" pitchFamily="18" charset="0"/>
              </a:rPr>
              <a:t>based Follow-up (Forwarding to Upper / Lower Hierarchical levels) in Online 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Aptos Display"/>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dirty="0">
                <a:latin typeface="Aptos Display"/>
                <a:ea typeface="Calibri" panose="020F0502020204030204" pitchFamily="34" charset="0"/>
                <a:cs typeface="Times New Roman" panose="02020603050405020304" pitchFamily="18" charset="0"/>
              </a:rPr>
              <a:t>BLOCK LEVEL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dirty="0">
                <a:latin typeface="Aptos Display"/>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dirty="0">
                <a:latin typeface="Aptos Display"/>
                <a:ea typeface="Calibri" panose="020F0502020204030204" pitchFamily="34" charset="0"/>
                <a:cs typeface="Times New Roman" panose="02020603050405020304" pitchFamily="18" charset="0"/>
              </a:rPr>
              <a:t>BDO</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dirty="0">
                <a:latin typeface="Aptos Display"/>
                <a:ea typeface="Calibri" panose="020F0502020204030204" pitchFamily="34" charset="0"/>
                <a:cs typeface="Times New Roman" panose="02020603050405020304" pitchFamily="18" charset="0"/>
              </a:rPr>
              <a:t>Mobile App aided Inspection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dirty="0">
                <a:latin typeface="Aptos Display"/>
                <a:ea typeface="Calibri" panose="020F0502020204030204" pitchFamily="34" charset="0"/>
                <a:cs typeface="Times New Roman" panose="02020603050405020304" pitchFamily="18" charset="0"/>
              </a:rPr>
              <a:t>Re-Inspection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dirty="0">
                <a:latin typeface="Aptos Display"/>
                <a:ea typeface="Calibri" panose="020F0502020204030204" pitchFamily="34" charset="0"/>
                <a:cs typeface="Times New Roman" panose="02020603050405020304" pitchFamily="18" charset="0"/>
              </a:rPr>
              <a:t>Review of Inspection Reports submitted to BDO</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endParaRPr lang="en-US" dirty="0">
              <a:latin typeface="Aptos Display"/>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dirty="0">
                <a:latin typeface="Aptos Display"/>
                <a:ea typeface="Calibri" panose="020F0502020204030204" pitchFamily="34" charset="0"/>
                <a:cs typeface="Times New Roman" panose="02020603050405020304" pitchFamily="18" charset="0"/>
              </a:rPr>
              <a:t>Block level Officials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dirty="0">
                <a:latin typeface="Aptos Display"/>
                <a:ea typeface="Calibri" panose="020F0502020204030204" pitchFamily="34" charset="0"/>
                <a:cs typeface="Times New Roman" panose="02020603050405020304" pitchFamily="18" charset="0"/>
              </a:rPr>
              <a:t>Mobile App aided Inspection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dirty="0">
                <a:latin typeface="Aptos Display"/>
                <a:ea typeface="Calibri" panose="020F0502020204030204" pitchFamily="34" charset="0"/>
                <a:cs typeface="Times New Roman" panose="02020603050405020304" pitchFamily="18" charset="0"/>
              </a:rPr>
              <a:t>Re-Inspection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16642" y="720079"/>
            <a:ext cx="4195379" cy="463204"/>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a:solidFill>
                  <a:srgbClr val="C00000"/>
                </a:solidFill>
                <a:effectLst>
                  <a:outerShdw blurRad="38100" dist="38100" dir="2700000" algn="tl">
                    <a:srgbClr val="000000">
                      <a:alpha val="43137"/>
                    </a:srgbClr>
                  </a:outerShdw>
                </a:effectLst>
              </a:rPr>
              <a:t>Who will be </a:t>
            </a:r>
            <a:r>
              <a:rPr lang="en-US" dirty="0" smtClean="0">
                <a:solidFill>
                  <a:srgbClr val="C00000"/>
                </a:solidFill>
                <a:effectLst>
                  <a:outerShdw blurRad="38100" dist="38100" dir="2700000" algn="tl">
                    <a:srgbClr val="000000">
                      <a:alpha val="43137"/>
                    </a:srgbClr>
                  </a:outerShdw>
                </a:effectLst>
              </a:rPr>
              <a:t>using/accessing </a:t>
            </a:r>
            <a:r>
              <a:rPr lang="en-US" dirty="0">
                <a:solidFill>
                  <a:srgbClr val="C00000"/>
                </a:solidFill>
                <a:effectLst>
                  <a:outerShdw blurRad="38100" dist="38100" dir="2700000" algn="tl">
                    <a:srgbClr val="000000">
                      <a:alpha val="43137"/>
                    </a:srgbClr>
                  </a:outerShdw>
                </a:effectLst>
              </a:rPr>
              <a:t>this system?</a:t>
            </a:r>
            <a:endParaRPr lang="en-US"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304800" y="1311624"/>
            <a:ext cx="11500338" cy="619272"/>
          </a:xfrm>
          <a:prstGeom prst="rect">
            <a:avLst/>
          </a:prstGeom>
        </p:spPr>
        <p:txBody>
          <a:bodyPr wrap="square">
            <a:spAutoFit/>
          </a:bodyPr>
          <a:lstStyle/>
          <a:p>
            <a:pPr marL="93663" lvl="2" algn="just">
              <a:lnSpc>
                <a:spcPct val="107000"/>
              </a:lnSpc>
              <a:spcAft>
                <a:spcPts val="0"/>
              </a:spcAft>
              <a:tabLst>
                <a:tab pos="1371600" algn="l"/>
              </a:tabLst>
            </a:pPr>
            <a:r>
              <a:rPr lang="en-US" sz="1600" i="1" dirty="0" smtClean="0">
                <a:effectLst>
                  <a:outerShdw blurRad="38100" dist="38100" dir="2700000" algn="tl">
                    <a:srgbClr val="000000">
                      <a:alpha val="43137"/>
                    </a:srgbClr>
                  </a:outerShdw>
                </a:effectLst>
                <a:latin typeface="Aptos Display"/>
                <a:ea typeface="Calibri" panose="020F0502020204030204" pitchFamily="34" charset="0"/>
                <a:cs typeface="Times New Roman" panose="02020603050405020304" pitchFamily="18" charset="0"/>
              </a:rPr>
              <a:t>Officials of Administrative Departments, Districts, Sub-Divisions, Blocks/ULBs whose Mobile Nos. are registered by competent authorities will be able to access the system.</a:t>
            </a:r>
            <a:endParaRPr lang="en-US" sz="1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6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6" name="Google Shape;761;p7">
            <a:extLst>
              <a:ext uri="{FF2B5EF4-FFF2-40B4-BE49-F238E27FC236}">
                <a16:creationId xmlns:a16="http://schemas.microsoft.com/office/drawing/2014/main" id="{68432229-8B64-E12A-7B33-D8970EC0A164}"/>
              </a:ext>
            </a:extLst>
          </p:cNvPr>
          <p:cNvSpPr/>
          <p:nvPr/>
        </p:nvSpPr>
        <p:spPr>
          <a:xfrm>
            <a:off x="5078461" y="63934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7" name="Google Shape;761;p7">
            <a:extLst>
              <a:ext uri="{FF2B5EF4-FFF2-40B4-BE49-F238E27FC236}">
                <a16:creationId xmlns:a16="http://schemas.microsoft.com/office/drawing/2014/main" id="{8F1530F7-42CB-4843-A07A-FA1239671E0E}"/>
              </a:ext>
            </a:extLst>
          </p:cNvPr>
          <p:cNvSpPr/>
          <p:nvPr/>
        </p:nvSpPr>
        <p:spPr>
          <a:xfrm>
            <a:off x="5078461" y="92027"/>
            <a:ext cx="2124000" cy="36000"/>
          </a:xfrm>
          <a:prstGeom prst="rect">
            <a:avLst/>
          </a:prstGeom>
          <a:solidFill>
            <a:srgbClr val="0070C0">
              <a:alpha val="75000"/>
            </a:srgbClr>
          </a:solidFill>
          <a:ln>
            <a:noFill/>
          </a:ln>
        </p:spPr>
        <p:txBody>
          <a:bodyPr spcFirstLastPara="1" wrap="square" lIns="0" tIns="0" rIns="0" bIns="0" anchor="ctr" anchorCtr="0">
            <a:noAutofit/>
          </a:bodyPr>
          <a:lstStyle/>
          <a:p>
            <a:pPr algn="ctr"/>
            <a:endParaRPr sz="1600">
              <a:solidFill>
                <a:schemeClr val="lt2"/>
              </a:solidFill>
              <a:latin typeface="Arial"/>
              <a:ea typeface="Arial"/>
              <a:cs typeface="Arial"/>
              <a:sym typeface="Arial"/>
            </a:endParaRPr>
          </a:p>
        </p:txBody>
      </p:sp>
      <p:sp>
        <p:nvSpPr>
          <p:cNvPr id="18" name="Google Shape;760;p7">
            <a:extLst>
              <a:ext uri="{FF2B5EF4-FFF2-40B4-BE49-F238E27FC236}">
                <a16:creationId xmlns:a16="http://schemas.microsoft.com/office/drawing/2014/main" id="{ED6A9726-587F-D274-F290-93B85DDC3182}"/>
              </a:ext>
            </a:extLst>
          </p:cNvPr>
          <p:cNvSpPr txBox="1"/>
          <p:nvPr/>
        </p:nvSpPr>
        <p:spPr>
          <a:xfrm>
            <a:off x="3141785" y="181921"/>
            <a:ext cx="5791199" cy="409817"/>
          </a:xfrm>
          <a:prstGeom prst="rect">
            <a:avLst/>
          </a:prstGeom>
          <a:noFill/>
          <a:ln>
            <a:noFill/>
          </a:ln>
        </p:spPr>
        <p:txBody>
          <a:bodyPr spcFirstLastPara="1" wrap="square" lIns="0" tIns="0" rIns="0" bIns="0" anchor="ctr" anchorCtr="0">
            <a:noAutofit/>
          </a:bodyPr>
          <a:lstStyle/>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FIELD INSPECTION</a:t>
            </a:r>
          </a:p>
          <a:p>
            <a:pPr algn="ctr">
              <a:buClr>
                <a:schemeClr val="dk1"/>
              </a:buClr>
              <a:buSzPts val="600"/>
            </a:pPr>
            <a:r>
              <a:rPr lang="en-US"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sym typeface="IBM Plex Sans"/>
              </a:rPr>
              <a:t>MONITOING &amp; SUPERVISION</a:t>
            </a:r>
            <a:endParaRPr sz="1600" b="1" cap="all"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1271578" y="1816785"/>
            <a:ext cx="9737766" cy="3714863"/>
          </a:xfrm>
          <a:prstGeom prst="rect">
            <a:avLst/>
          </a:prstGeom>
        </p:spPr>
        <p:txBody>
          <a:bodyPr wrap="square">
            <a:spAutoFit/>
          </a:bodyPr>
          <a:lstStyle/>
          <a:p>
            <a:pPr>
              <a:lnSpc>
                <a:spcPct val="107000"/>
              </a:lnSpc>
              <a:spcAft>
                <a:spcPts val="0"/>
              </a:spcAft>
            </a:pPr>
            <a:r>
              <a:rPr lang="en-US" sz="2000" b="1" dirty="0">
                <a:latin typeface="Aptos Display"/>
                <a:ea typeface="Calibri" panose="020F0502020204030204" pitchFamily="34" charset="0"/>
                <a:cs typeface="Times New Roman" panose="02020603050405020304" pitchFamily="18" charset="0"/>
              </a:rPr>
              <a:t>SUBDIVISION LEVEL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2000" dirty="0">
                <a:latin typeface="Aptos Display"/>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SDO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submitted to SDO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endParaRPr lang="en-US" sz="2000" dirty="0">
              <a:latin typeface="Aptos Display"/>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tabLst>
                <a:tab pos="914400" algn="l"/>
              </a:tabLst>
            </a:pPr>
            <a:r>
              <a:rPr lang="en-US" sz="2000" dirty="0">
                <a:latin typeface="Aptos Display"/>
                <a:ea typeface="Calibri" panose="020F0502020204030204" pitchFamily="34" charset="0"/>
                <a:cs typeface="Times New Roman" panose="02020603050405020304" pitchFamily="18" charset="0"/>
              </a:rPr>
              <a:t>Subdivision level Officials tagged with Departments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Mobile App aided 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Re-Inspection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2000" dirty="0">
                <a:latin typeface="Aptos Display"/>
                <a:ea typeface="Calibri" panose="020F0502020204030204" pitchFamily="34" charset="0"/>
                <a:cs typeface="Times New Roman" panose="02020603050405020304" pitchFamily="18" charset="0"/>
              </a:rPr>
              <a:t>Review of Inspection Reports forwarded by BDOs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35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9298</TotalTime>
  <Words>1585</Words>
  <Application>Microsoft Office PowerPoint</Application>
  <PresentationFormat>Widescreen</PresentationFormat>
  <Paragraphs>205</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Agency FB</vt:lpstr>
      <vt:lpstr>Aptos Display</vt:lpstr>
      <vt:lpstr>Arial</vt:lpstr>
      <vt:lpstr>Calibri</vt:lpstr>
      <vt:lpstr>IBM Plex Sans</vt:lpstr>
      <vt:lpstr>Symbol</vt:lpstr>
      <vt:lpstr>Times New Roman</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eWBMDTCL</dc:title>
  <dc:creator>Mainak Mukhopadhyay</dc:creator>
  <cp:lastModifiedBy>1209</cp:lastModifiedBy>
  <cp:revision>685</cp:revision>
  <cp:lastPrinted>2024-06-12T07:56:36Z</cp:lastPrinted>
  <dcterms:created xsi:type="dcterms:W3CDTF">2021-12-22T10:30:15Z</dcterms:created>
  <dcterms:modified xsi:type="dcterms:W3CDTF">2024-12-26T11:47:40Z</dcterms:modified>
</cp:coreProperties>
</file>